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86" r:id="rId6"/>
    <p:sldId id="287" r:id="rId7"/>
    <p:sldId id="288" r:id="rId8"/>
    <p:sldId id="289" r:id="rId9"/>
    <p:sldId id="290" r:id="rId10"/>
    <p:sldId id="291" r:id="rId11"/>
    <p:sldId id="292" r:id="rId12"/>
    <p:sldId id="293" r:id="rId13"/>
  </p:sldIdLst>
  <p:sldSz cx="18288000" cy="10287000"/>
  <p:notesSz cx="6858000" cy="9144000"/>
  <p:embeddedFontLst>
    <p:embeddedFont>
      <p:font typeface="#9Slide02 Noi dung dai" panose="02000000000000000000" pitchFamily="2" charset="0"/>
      <p:regular r:id="rId14"/>
    </p:embeddedFont>
    <p:embeddedFont>
      <p:font typeface="#9Slide02 Tieu de dai" panose="02000000000000000000" pitchFamily="2" charset="0"/>
      <p:bold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308B"/>
    <a:srgbClr val="E1DDD5"/>
    <a:srgbClr val="FFFFFF"/>
    <a:srgbClr val="B48900"/>
    <a:srgbClr val="F3F5EE"/>
    <a:srgbClr val="FCF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40" d="100"/>
          <a:sy n="40" d="100"/>
        </p:scale>
        <p:origin x="1029" y="44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3:56:06.2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3:56:06.2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3:56:06.2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3:56:06.2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3:56:06.2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3:56:06.2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121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106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764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3003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322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53F4C6A-3F8E-A8B7-AE98-F2F1AE823DC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520408FB-DAEB-0D78-31CE-E535C3AAD775}"/>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099038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mailto:https://zalo.me/g/wcqhnn861"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mailto:https://www.facebook.com/groups/976364306848934"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0.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pic>
        <p:nvPicPr>
          <p:cNvPr id="24" name="Hình ảnh 23">
            <a:extLst>
              <a:ext uri="{FF2B5EF4-FFF2-40B4-BE49-F238E27FC236}">
                <a16:creationId xmlns:a16="http://schemas.microsoft.com/office/drawing/2014/main" id="{D95AE2E4-66A1-D8AA-9514-D16F51B5B1FC}"/>
              </a:ext>
            </a:extLst>
          </p:cNvPr>
          <p:cNvPicPr>
            <a:picLocks noChangeAspect="1"/>
          </p:cNvPicPr>
          <p:nvPr/>
        </p:nvPicPr>
        <p:blipFill>
          <a:blip r:embed="rId3"/>
          <a:stretch>
            <a:fillRect/>
          </a:stretch>
        </p:blipFill>
        <p:spPr>
          <a:xfrm>
            <a:off x="0" y="9199917"/>
            <a:ext cx="18288000" cy="1047465"/>
          </a:xfrm>
          <a:prstGeom prst="rect">
            <a:avLst/>
          </a:prstGeom>
        </p:spPr>
      </p:pic>
      <p:sp>
        <p:nvSpPr>
          <p:cNvPr id="3" name="Freeform 3"/>
          <p:cNvSpPr/>
          <p:nvPr/>
        </p:nvSpPr>
        <p:spPr>
          <a:xfrm>
            <a:off x="-157912" y="5692867"/>
            <a:ext cx="4788958" cy="3735388"/>
          </a:xfrm>
          <a:custGeom>
            <a:avLst/>
            <a:gdLst/>
            <a:ahLst/>
            <a:cxnLst/>
            <a:rect l="l" t="t" r="r" b="b"/>
            <a:pathLst>
              <a:path w="4788958" h="3735388">
                <a:moveTo>
                  <a:pt x="0" y="0"/>
                </a:moveTo>
                <a:lnTo>
                  <a:pt x="4788958" y="0"/>
                </a:lnTo>
                <a:lnTo>
                  <a:pt x="4788958" y="3735388"/>
                </a:lnTo>
                <a:lnTo>
                  <a:pt x="0" y="3735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998113" y="7627236"/>
            <a:ext cx="4153267" cy="1940708"/>
          </a:xfrm>
          <a:custGeom>
            <a:avLst/>
            <a:gdLst/>
            <a:ahLst/>
            <a:cxnLst/>
            <a:rect l="l" t="t" r="r" b="b"/>
            <a:pathLst>
              <a:path w="4153267" h="1940708">
                <a:moveTo>
                  <a:pt x="0" y="0"/>
                </a:moveTo>
                <a:lnTo>
                  <a:pt x="4153267" y="0"/>
                </a:lnTo>
                <a:lnTo>
                  <a:pt x="4153267" y="1940708"/>
                </a:lnTo>
                <a:lnTo>
                  <a:pt x="0" y="194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658359" y="5621866"/>
            <a:ext cx="4788958" cy="3735388"/>
          </a:xfrm>
          <a:custGeom>
            <a:avLst/>
            <a:gdLst/>
            <a:ahLst/>
            <a:cxnLst/>
            <a:rect l="l" t="t" r="r" b="b"/>
            <a:pathLst>
              <a:path w="4788958" h="3735388">
                <a:moveTo>
                  <a:pt x="0" y="0"/>
                </a:moveTo>
                <a:lnTo>
                  <a:pt x="4788959" y="0"/>
                </a:lnTo>
                <a:lnTo>
                  <a:pt x="4788959" y="3735388"/>
                </a:lnTo>
                <a:lnTo>
                  <a:pt x="0" y="3735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11271788" y="7627236"/>
            <a:ext cx="4153267" cy="1940708"/>
          </a:xfrm>
          <a:custGeom>
            <a:avLst/>
            <a:gdLst/>
            <a:ahLst/>
            <a:cxnLst/>
            <a:rect l="l" t="t" r="r" b="b"/>
            <a:pathLst>
              <a:path w="4153267" h="1940708">
                <a:moveTo>
                  <a:pt x="4153267" y="0"/>
                </a:moveTo>
                <a:lnTo>
                  <a:pt x="0" y="0"/>
                </a:lnTo>
                <a:lnTo>
                  <a:pt x="0" y="1940708"/>
                </a:lnTo>
                <a:lnTo>
                  <a:pt x="4153267" y="1940708"/>
                </a:lnTo>
                <a:lnTo>
                  <a:pt x="415326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7912" y="7199234"/>
            <a:ext cx="1656032" cy="2694727"/>
          </a:xfrm>
          <a:custGeom>
            <a:avLst/>
            <a:gdLst/>
            <a:ahLst/>
            <a:cxnLst/>
            <a:rect l="l" t="t" r="r" b="b"/>
            <a:pathLst>
              <a:path w="1656032" h="2694727">
                <a:moveTo>
                  <a:pt x="0" y="0"/>
                </a:moveTo>
                <a:lnTo>
                  <a:pt x="1656032" y="0"/>
                </a:lnTo>
                <a:lnTo>
                  <a:pt x="1656032" y="2694727"/>
                </a:lnTo>
                <a:lnTo>
                  <a:pt x="0" y="2694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6790526" y="7147209"/>
            <a:ext cx="1656032" cy="2694727"/>
          </a:xfrm>
          <a:custGeom>
            <a:avLst/>
            <a:gdLst/>
            <a:ahLst/>
            <a:cxnLst/>
            <a:rect l="l" t="t" r="r" b="b"/>
            <a:pathLst>
              <a:path w="1656032" h="2694727">
                <a:moveTo>
                  <a:pt x="0" y="0"/>
                </a:moveTo>
                <a:lnTo>
                  <a:pt x="1656033" y="0"/>
                </a:lnTo>
                <a:lnTo>
                  <a:pt x="1656033" y="2694728"/>
                </a:lnTo>
                <a:lnTo>
                  <a:pt x="0" y="2694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141301" y="7854776"/>
            <a:ext cx="2190531" cy="2039185"/>
          </a:xfrm>
          <a:custGeom>
            <a:avLst/>
            <a:gdLst/>
            <a:ahLst/>
            <a:cxnLst/>
            <a:rect l="l" t="t" r="r" b="b"/>
            <a:pathLst>
              <a:path w="2190531" h="2039185">
                <a:moveTo>
                  <a:pt x="0" y="0"/>
                </a:moveTo>
                <a:lnTo>
                  <a:pt x="2190532" y="0"/>
                </a:lnTo>
                <a:lnTo>
                  <a:pt x="2190532" y="2039185"/>
                </a:lnTo>
                <a:lnTo>
                  <a:pt x="0" y="20391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4948048" y="7782942"/>
            <a:ext cx="2190531" cy="2039185"/>
          </a:xfrm>
          <a:custGeom>
            <a:avLst/>
            <a:gdLst/>
            <a:ahLst/>
            <a:cxnLst/>
            <a:rect l="l" t="t" r="r" b="b"/>
            <a:pathLst>
              <a:path w="2190531" h="2039185">
                <a:moveTo>
                  <a:pt x="0" y="0"/>
                </a:moveTo>
                <a:lnTo>
                  <a:pt x="2190531" y="0"/>
                </a:lnTo>
                <a:lnTo>
                  <a:pt x="2190531" y="2039185"/>
                </a:lnTo>
                <a:lnTo>
                  <a:pt x="0" y="20391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7596552" y="8892895"/>
            <a:ext cx="3111048" cy="535360"/>
          </a:xfrm>
          <a:custGeom>
            <a:avLst/>
            <a:gdLst/>
            <a:ahLst/>
            <a:cxnLst/>
            <a:rect l="l" t="t" r="r" b="b"/>
            <a:pathLst>
              <a:path w="3111048" h="535360">
                <a:moveTo>
                  <a:pt x="0" y="0"/>
                </a:moveTo>
                <a:lnTo>
                  <a:pt x="3111048" y="0"/>
                </a:lnTo>
                <a:lnTo>
                  <a:pt x="3111048" y="535360"/>
                </a:lnTo>
                <a:lnTo>
                  <a:pt x="0" y="535360"/>
                </a:lnTo>
                <a:lnTo>
                  <a:pt x="0" y="0"/>
                </a:lnTo>
                <a:close/>
              </a:path>
            </a:pathLst>
          </a:custGeom>
          <a:blipFill>
            <a:blip r:embed="rId12"/>
            <a:stretch>
              <a:fillRect/>
            </a:stretch>
          </a:blipFill>
        </p:spPr>
      </p:sp>
      <p:sp>
        <p:nvSpPr>
          <p:cNvPr id="13" name="Freeform 13"/>
          <p:cNvSpPr/>
          <p:nvPr/>
        </p:nvSpPr>
        <p:spPr>
          <a:xfrm>
            <a:off x="8014945" y="9554447"/>
            <a:ext cx="3111048" cy="535360"/>
          </a:xfrm>
          <a:custGeom>
            <a:avLst/>
            <a:gdLst/>
            <a:ahLst/>
            <a:cxnLst/>
            <a:rect l="l" t="t" r="r" b="b"/>
            <a:pathLst>
              <a:path w="3111048" h="535360">
                <a:moveTo>
                  <a:pt x="0" y="0"/>
                </a:moveTo>
                <a:lnTo>
                  <a:pt x="3111048" y="0"/>
                </a:lnTo>
                <a:lnTo>
                  <a:pt x="3111048" y="535360"/>
                </a:lnTo>
                <a:lnTo>
                  <a:pt x="0" y="535360"/>
                </a:lnTo>
                <a:lnTo>
                  <a:pt x="0" y="0"/>
                </a:lnTo>
                <a:close/>
              </a:path>
            </a:pathLst>
          </a:custGeom>
          <a:blipFill>
            <a:blip r:embed="rId12"/>
            <a:stretch>
              <a:fillRect/>
            </a:stretch>
          </a:blipFill>
        </p:spPr>
      </p:sp>
      <p:grpSp>
        <p:nvGrpSpPr>
          <p:cNvPr id="14" name="Group 14"/>
          <p:cNvGrpSpPr/>
          <p:nvPr/>
        </p:nvGrpSpPr>
        <p:grpSpPr>
          <a:xfrm>
            <a:off x="4070952" y="2175611"/>
            <a:ext cx="10146096" cy="3796191"/>
            <a:chOff x="0" y="0"/>
            <a:chExt cx="2672223" cy="999820"/>
          </a:xfrm>
        </p:grpSpPr>
        <p:sp>
          <p:nvSpPr>
            <p:cNvPr id="15" name="Freeform 15"/>
            <p:cNvSpPr/>
            <p:nvPr/>
          </p:nvSpPr>
          <p:spPr>
            <a:xfrm>
              <a:off x="0" y="0"/>
              <a:ext cx="2672223" cy="999820"/>
            </a:xfrm>
            <a:custGeom>
              <a:avLst/>
              <a:gdLst/>
              <a:ahLst/>
              <a:cxnLst/>
              <a:rect l="l" t="t" r="r" b="b"/>
              <a:pathLst>
                <a:path w="2672223" h="999820">
                  <a:moveTo>
                    <a:pt x="38152" y="0"/>
                  </a:moveTo>
                  <a:lnTo>
                    <a:pt x="2634071" y="0"/>
                  </a:lnTo>
                  <a:cubicBezTo>
                    <a:pt x="2644189" y="0"/>
                    <a:pt x="2653893" y="4020"/>
                    <a:pt x="2661048" y="11175"/>
                  </a:cubicBezTo>
                  <a:cubicBezTo>
                    <a:pt x="2668203" y="18329"/>
                    <a:pt x="2672223" y="28034"/>
                    <a:pt x="2672223" y="38152"/>
                  </a:cubicBezTo>
                  <a:lnTo>
                    <a:pt x="2672223" y="961668"/>
                  </a:lnTo>
                  <a:cubicBezTo>
                    <a:pt x="2672223" y="971786"/>
                    <a:pt x="2668203" y="981490"/>
                    <a:pt x="2661048" y="988645"/>
                  </a:cubicBezTo>
                  <a:cubicBezTo>
                    <a:pt x="2653893" y="995800"/>
                    <a:pt x="2644189" y="999820"/>
                    <a:pt x="2634071" y="999820"/>
                  </a:cubicBezTo>
                  <a:lnTo>
                    <a:pt x="38152" y="999820"/>
                  </a:lnTo>
                  <a:cubicBezTo>
                    <a:pt x="28034" y="999820"/>
                    <a:pt x="18329" y="995800"/>
                    <a:pt x="11175" y="988645"/>
                  </a:cubicBezTo>
                  <a:cubicBezTo>
                    <a:pt x="4020" y="981490"/>
                    <a:pt x="0" y="971786"/>
                    <a:pt x="0" y="961668"/>
                  </a:cubicBezTo>
                  <a:lnTo>
                    <a:pt x="0" y="38152"/>
                  </a:lnTo>
                  <a:cubicBezTo>
                    <a:pt x="0" y="28034"/>
                    <a:pt x="4020" y="18329"/>
                    <a:pt x="11175" y="11175"/>
                  </a:cubicBezTo>
                  <a:cubicBezTo>
                    <a:pt x="18329" y="4020"/>
                    <a:pt x="28034" y="0"/>
                    <a:pt x="38152" y="0"/>
                  </a:cubicBezTo>
                  <a:close/>
                </a:path>
              </a:pathLst>
            </a:custGeom>
            <a:solidFill>
              <a:srgbClr val="AFE5E9"/>
            </a:solidFill>
            <a:ln w="190500">
              <a:solidFill>
                <a:srgbClr val="266C39"/>
              </a:solidFill>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8154587" y="1881261"/>
            <a:ext cx="1978826" cy="588701"/>
          </a:xfrm>
          <a:custGeom>
            <a:avLst/>
            <a:gdLst/>
            <a:ahLst/>
            <a:cxnLst/>
            <a:rect l="l" t="t" r="r" b="b"/>
            <a:pathLst>
              <a:path w="1978826" h="588701">
                <a:moveTo>
                  <a:pt x="0" y="0"/>
                </a:moveTo>
                <a:lnTo>
                  <a:pt x="1978826" y="0"/>
                </a:lnTo>
                <a:lnTo>
                  <a:pt x="1978826" y="588701"/>
                </a:lnTo>
                <a:lnTo>
                  <a:pt x="0" y="588701"/>
                </a:lnTo>
                <a:lnTo>
                  <a:pt x="0" y="0"/>
                </a:lnTo>
                <a:close/>
              </a:path>
            </a:pathLst>
          </a:custGeom>
          <a:blipFill>
            <a:blip r:embed="rId13"/>
            <a:stretch>
              <a:fillRect/>
            </a:stretch>
          </a:blipFill>
        </p:spPr>
      </p:sp>
      <p:sp>
        <p:nvSpPr>
          <p:cNvPr id="18" name="Freeform 18"/>
          <p:cNvSpPr/>
          <p:nvPr/>
        </p:nvSpPr>
        <p:spPr>
          <a:xfrm>
            <a:off x="-266099" y="-2788561"/>
            <a:ext cx="18820199" cy="4469797"/>
          </a:xfrm>
          <a:custGeom>
            <a:avLst/>
            <a:gdLst/>
            <a:ahLst/>
            <a:cxnLst/>
            <a:rect l="l" t="t" r="r" b="b"/>
            <a:pathLst>
              <a:path w="18820199" h="4469797">
                <a:moveTo>
                  <a:pt x="0" y="0"/>
                </a:moveTo>
                <a:lnTo>
                  <a:pt x="18820198" y="0"/>
                </a:lnTo>
                <a:lnTo>
                  <a:pt x="18820198" y="4469797"/>
                </a:lnTo>
                <a:lnTo>
                  <a:pt x="0" y="44697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Hình chữ nhật 20">
            <a:extLst>
              <a:ext uri="{FF2B5EF4-FFF2-40B4-BE49-F238E27FC236}">
                <a16:creationId xmlns:a16="http://schemas.microsoft.com/office/drawing/2014/main" id="{267D1B56-C4F4-DF32-CB6D-62D9F487D271}"/>
              </a:ext>
            </a:extLst>
          </p:cNvPr>
          <p:cNvSpPr/>
          <p:nvPr/>
        </p:nvSpPr>
        <p:spPr>
          <a:xfrm>
            <a:off x="4367513" y="3543300"/>
            <a:ext cx="9626353" cy="1015663"/>
          </a:xfrm>
          <a:prstGeom prst="rect">
            <a:avLst/>
          </a:prstGeom>
          <a:noFill/>
        </p:spPr>
        <p:txBody>
          <a:bodyPr wrap="none" lIns="91440" tIns="45720" rIns="91440" bIns="45720">
            <a:spAutoFit/>
          </a:bodyPr>
          <a:lstStyle/>
          <a:p>
            <a:pPr algn="ctr"/>
            <a:r>
              <a:rPr lang="vi-VN" sz="6000" b="1" cap="none" spc="0">
                <a:ln w="0"/>
                <a:solidFill>
                  <a:schemeClr val="accent6">
                    <a:lumMod val="75000"/>
                  </a:schemeClr>
                </a:solidFill>
                <a:effectLst>
                  <a:outerShdw blurRad="38100" dist="19050" dir="2700000" algn="tl" rotWithShape="0">
                    <a:schemeClr val="dk1">
                      <a:alpha val="40000"/>
                    </a:schemeClr>
                  </a:outerShdw>
                </a:effectLst>
              </a:rPr>
              <a:t>LUYỆN TẬP VỀ ĐỘNG TỪ</a:t>
            </a:r>
          </a:p>
        </p:txBody>
      </p:sp>
      <p:sp>
        <p:nvSpPr>
          <p:cNvPr id="25" name="Hình chữ nhật 24">
            <a:extLst>
              <a:ext uri="{FF2B5EF4-FFF2-40B4-BE49-F238E27FC236}">
                <a16:creationId xmlns:a16="http://schemas.microsoft.com/office/drawing/2014/main" id="{0F43B26F-B5F4-E2F1-1E16-50CCF8CD9CFC}"/>
              </a:ext>
            </a:extLst>
          </p:cNvPr>
          <p:cNvSpPr/>
          <p:nvPr/>
        </p:nvSpPr>
        <p:spPr>
          <a:xfrm>
            <a:off x="5807032" y="2324100"/>
            <a:ext cx="6684843" cy="1107996"/>
          </a:xfrm>
          <a:prstGeom prst="rect">
            <a:avLst/>
          </a:prstGeom>
          <a:noFill/>
        </p:spPr>
        <p:txBody>
          <a:bodyPr wrap="none" lIns="91440" tIns="45720" rIns="91440" bIns="45720">
            <a:spAutoFit/>
          </a:bodyPr>
          <a:lstStyle/>
          <a:p>
            <a:pPr algn="ctr"/>
            <a:r>
              <a:rPr lang="vi-VN" sz="6600" b="1" u="sng">
                <a:ln w="0"/>
                <a:effectLst>
                  <a:outerShdw blurRad="38100" dist="19050" dir="2700000" algn="tl" rotWithShape="0">
                    <a:schemeClr val="dk1">
                      <a:alpha val="40000"/>
                    </a:schemeClr>
                  </a:outerShdw>
                </a:effectLst>
              </a:rPr>
              <a:t>Luyện từ và câu</a:t>
            </a:r>
            <a:endParaRPr lang="vi-VN" sz="6600" b="1" u="sng" cap="none" spc="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AD5CA329-99D2-4C5D-80AF-6CF7DB0B8CBB}"/>
              </a:ext>
            </a:extLst>
          </p:cNvPr>
          <p:cNvSpPr txBox="1"/>
          <p:nvPr/>
        </p:nvSpPr>
        <p:spPr>
          <a:xfrm>
            <a:off x="3352800" y="4214154"/>
            <a:ext cx="9144000" cy="707886"/>
          </a:xfrm>
          <a:prstGeom prst="rect">
            <a:avLst/>
          </a:prstGeom>
          <a:noFill/>
        </p:spPr>
        <p:txBody>
          <a:bodyPr wrap="square">
            <a:spAutoFit/>
          </a:bodyPr>
          <a:lstStyle/>
          <a:p>
            <a:r>
              <a:rPr lang="en-US" sz="4000">
                <a:hlinkClick r:id="rId3"/>
              </a:rPr>
              <a:t>https://zalo.me/g/wcqhnn861</a:t>
            </a:r>
            <a:r>
              <a:rPr lang="vi-VN" sz="4000"/>
              <a:t>  </a:t>
            </a:r>
            <a:endParaRPr lang="en-US" sz="4000"/>
          </a:p>
        </p:txBody>
      </p:sp>
      <p:sp>
        <p:nvSpPr>
          <p:cNvPr id="4" name="Hộp Văn bản 3">
            <a:hlinkClick r:id="rId4"/>
            <a:extLst>
              <a:ext uri="{FF2B5EF4-FFF2-40B4-BE49-F238E27FC236}">
                <a16:creationId xmlns:a16="http://schemas.microsoft.com/office/drawing/2014/main" id="{1FACAB1D-2F84-5DCB-02DA-69A0128E9ECC}"/>
              </a:ext>
            </a:extLst>
          </p:cNvPr>
          <p:cNvSpPr txBox="1"/>
          <p:nvPr/>
        </p:nvSpPr>
        <p:spPr>
          <a:xfrm>
            <a:off x="4572000" y="5829300"/>
            <a:ext cx="9829800" cy="1015663"/>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hlinkClick r:id="rId4"/>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1973334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2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741BB2D6-A6C5-AB51-0D1B-EC5783ECCD86}"/>
              </a:ext>
            </a:extLst>
          </p:cNvPr>
          <p:cNvSpPr/>
          <p:nvPr/>
        </p:nvSpPr>
        <p:spPr>
          <a:xfrm>
            <a:off x="152400" y="409685"/>
            <a:ext cx="8034572" cy="1107996"/>
          </a:xfrm>
          <a:prstGeom prst="rect">
            <a:avLst/>
          </a:prstGeom>
          <a:noFill/>
        </p:spPr>
        <p:txBody>
          <a:bodyPr wrap="none" lIns="91440" tIns="45720" rIns="91440" bIns="45720">
            <a:spAutoFit/>
          </a:bodyPr>
          <a:lstStyle/>
          <a:p>
            <a:pPr algn="ctr"/>
            <a:r>
              <a:rPr lang="vi-VN" sz="6600" b="1" cap="none" spc="0">
                <a:ln w="0"/>
                <a:solidFill>
                  <a:srgbClr val="C00000"/>
                </a:solidFill>
                <a:effectLst>
                  <a:outerShdw blurRad="38100" dist="19050" dir="2700000" algn="tl" rotWithShape="0">
                    <a:schemeClr val="dk1">
                      <a:alpha val="40000"/>
                    </a:schemeClr>
                  </a:outerShdw>
                </a:effectLst>
              </a:rPr>
              <a:t>YÊU CẦU CẦN ĐẠT</a:t>
            </a:r>
          </a:p>
        </p:txBody>
      </p:sp>
      <p:pic>
        <p:nvPicPr>
          <p:cNvPr id="6" name="Hình ảnh 5">
            <a:extLst>
              <a:ext uri="{FF2B5EF4-FFF2-40B4-BE49-F238E27FC236}">
                <a16:creationId xmlns:a16="http://schemas.microsoft.com/office/drawing/2014/main" id="{65DF9642-AA43-591E-A9D0-5ABDFDC03D50}"/>
              </a:ext>
            </a:extLst>
          </p:cNvPr>
          <p:cNvPicPr>
            <a:picLocks noChangeAspect="1"/>
          </p:cNvPicPr>
          <p:nvPr/>
        </p:nvPicPr>
        <p:blipFill>
          <a:blip r:embed="rId4"/>
          <a:stretch>
            <a:fillRect/>
          </a:stretch>
        </p:blipFill>
        <p:spPr>
          <a:xfrm>
            <a:off x="0" y="7353300"/>
            <a:ext cx="7309738" cy="2694666"/>
          </a:xfrm>
          <a:prstGeom prst="rect">
            <a:avLst/>
          </a:prstGeom>
        </p:spPr>
      </p:pic>
    </p:spTree>
    <p:extLst>
      <p:ext uri="{BB962C8B-B14F-4D97-AF65-F5344CB8AC3E}">
        <p14:creationId xmlns:p14="http://schemas.microsoft.com/office/powerpoint/2010/main" val="89634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14" name="Group 14"/>
          <p:cNvGrpSpPr/>
          <p:nvPr/>
        </p:nvGrpSpPr>
        <p:grpSpPr>
          <a:xfrm>
            <a:off x="4070952" y="2175611"/>
            <a:ext cx="10146096" cy="3796191"/>
            <a:chOff x="0" y="0"/>
            <a:chExt cx="2672223" cy="999820"/>
          </a:xfrm>
        </p:grpSpPr>
        <p:sp>
          <p:nvSpPr>
            <p:cNvPr id="15" name="Freeform 15"/>
            <p:cNvSpPr/>
            <p:nvPr/>
          </p:nvSpPr>
          <p:spPr>
            <a:xfrm>
              <a:off x="0" y="0"/>
              <a:ext cx="2672223" cy="999820"/>
            </a:xfrm>
            <a:custGeom>
              <a:avLst/>
              <a:gdLst/>
              <a:ahLst/>
              <a:cxnLst/>
              <a:rect l="l" t="t" r="r" b="b"/>
              <a:pathLst>
                <a:path w="2672223" h="999820">
                  <a:moveTo>
                    <a:pt x="38152" y="0"/>
                  </a:moveTo>
                  <a:lnTo>
                    <a:pt x="2634071" y="0"/>
                  </a:lnTo>
                  <a:cubicBezTo>
                    <a:pt x="2644189" y="0"/>
                    <a:pt x="2653893" y="4020"/>
                    <a:pt x="2661048" y="11175"/>
                  </a:cubicBezTo>
                  <a:cubicBezTo>
                    <a:pt x="2668203" y="18329"/>
                    <a:pt x="2672223" y="28034"/>
                    <a:pt x="2672223" y="38152"/>
                  </a:cubicBezTo>
                  <a:lnTo>
                    <a:pt x="2672223" y="961668"/>
                  </a:lnTo>
                  <a:cubicBezTo>
                    <a:pt x="2672223" y="971786"/>
                    <a:pt x="2668203" y="981490"/>
                    <a:pt x="2661048" y="988645"/>
                  </a:cubicBezTo>
                  <a:cubicBezTo>
                    <a:pt x="2653893" y="995800"/>
                    <a:pt x="2644189" y="999820"/>
                    <a:pt x="2634071" y="999820"/>
                  </a:cubicBezTo>
                  <a:lnTo>
                    <a:pt x="38152" y="999820"/>
                  </a:lnTo>
                  <a:cubicBezTo>
                    <a:pt x="28034" y="999820"/>
                    <a:pt x="18329" y="995800"/>
                    <a:pt x="11175" y="988645"/>
                  </a:cubicBezTo>
                  <a:cubicBezTo>
                    <a:pt x="4020" y="981490"/>
                    <a:pt x="0" y="971786"/>
                    <a:pt x="0" y="961668"/>
                  </a:cubicBezTo>
                  <a:lnTo>
                    <a:pt x="0" y="38152"/>
                  </a:lnTo>
                  <a:cubicBezTo>
                    <a:pt x="0" y="28034"/>
                    <a:pt x="4020" y="18329"/>
                    <a:pt x="11175" y="11175"/>
                  </a:cubicBezTo>
                  <a:cubicBezTo>
                    <a:pt x="18329" y="4020"/>
                    <a:pt x="28034" y="0"/>
                    <a:pt x="38152" y="0"/>
                  </a:cubicBezTo>
                  <a:close/>
                </a:path>
              </a:pathLst>
            </a:custGeom>
            <a:solidFill>
              <a:srgbClr val="AFE5E9"/>
            </a:solidFill>
            <a:ln w="190500">
              <a:solidFill>
                <a:srgbClr val="266C39"/>
              </a:solidFill>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8154587" y="1881261"/>
            <a:ext cx="1978826" cy="588701"/>
          </a:xfrm>
          <a:custGeom>
            <a:avLst/>
            <a:gdLst/>
            <a:ahLst/>
            <a:cxnLst/>
            <a:rect l="l" t="t" r="r" b="b"/>
            <a:pathLst>
              <a:path w="1978826" h="588701">
                <a:moveTo>
                  <a:pt x="0" y="0"/>
                </a:moveTo>
                <a:lnTo>
                  <a:pt x="1978826" y="0"/>
                </a:lnTo>
                <a:lnTo>
                  <a:pt x="1978826" y="588701"/>
                </a:lnTo>
                <a:lnTo>
                  <a:pt x="0" y="588701"/>
                </a:lnTo>
                <a:lnTo>
                  <a:pt x="0" y="0"/>
                </a:lnTo>
                <a:close/>
              </a:path>
            </a:pathLst>
          </a:custGeom>
          <a:blipFill>
            <a:blip r:embed="rId3"/>
            <a:stretch>
              <a:fillRect/>
            </a:stretch>
          </a:blipFill>
        </p:spPr>
        <p:txBody>
          <a:bodyPr/>
          <a:lstStyle/>
          <a:p>
            <a:endParaRPr lang="en-US"/>
          </a:p>
        </p:txBody>
      </p:sp>
      <p:sp>
        <p:nvSpPr>
          <p:cNvPr id="18" name="Freeform 18"/>
          <p:cNvSpPr/>
          <p:nvPr/>
        </p:nvSpPr>
        <p:spPr>
          <a:xfrm>
            <a:off x="-266099" y="-2788561"/>
            <a:ext cx="18820199" cy="4469797"/>
          </a:xfrm>
          <a:custGeom>
            <a:avLst/>
            <a:gdLst/>
            <a:ahLst/>
            <a:cxnLst/>
            <a:rect l="l" t="t" r="r" b="b"/>
            <a:pathLst>
              <a:path w="18820199" h="4469797">
                <a:moveTo>
                  <a:pt x="0" y="0"/>
                </a:moveTo>
                <a:lnTo>
                  <a:pt x="18820198" y="0"/>
                </a:lnTo>
                <a:lnTo>
                  <a:pt x="18820198" y="4469797"/>
                </a:lnTo>
                <a:lnTo>
                  <a:pt x="0" y="4469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Hình chữ nhật 20">
            <a:extLst>
              <a:ext uri="{FF2B5EF4-FFF2-40B4-BE49-F238E27FC236}">
                <a16:creationId xmlns:a16="http://schemas.microsoft.com/office/drawing/2014/main" id="{267D1B56-C4F4-DF32-CB6D-62D9F487D271}"/>
              </a:ext>
            </a:extLst>
          </p:cNvPr>
          <p:cNvSpPr/>
          <p:nvPr/>
        </p:nvSpPr>
        <p:spPr>
          <a:xfrm>
            <a:off x="6380263" y="2590379"/>
            <a:ext cx="5527474" cy="1015663"/>
          </a:xfrm>
          <a:prstGeom prst="rect">
            <a:avLst/>
          </a:prstGeom>
          <a:noFill/>
        </p:spPr>
        <p:txBody>
          <a:bodyPr wrap="none" lIns="91440" tIns="45720" rIns="91440" bIns="45720">
            <a:spAutoFit/>
          </a:bodyPr>
          <a:lstStyle/>
          <a:p>
            <a:pPr algn="ctr"/>
            <a:r>
              <a:rPr lang="vi-VN" sz="6000" b="1">
                <a:ln w="0"/>
                <a:solidFill>
                  <a:srgbClr val="C00000"/>
                </a:solidFill>
                <a:effectLst>
                  <a:outerShdw blurRad="38100" dist="19050" dir="2700000" algn="tl" rotWithShape="0">
                    <a:schemeClr val="dk1">
                      <a:alpha val="40000"/>
                    </a:schemeClr>
                  </a:outerShdw>
                </a:effectLst>
              </a:rPr>
              <a:t>HOẠT ĐỘNG 1</a:t>
            </a:r>
            <a:endParaRPr lang="vi-VN" sz="6000" b="1" cap="none" spc="0">
              <a:ln w="0"/>
              <a:solidFill>
                <a:srgbClr val="C00000"/>
              </a:solidFill>
              <a:effectLst>
                <a:outerShdw blurRad="38100" dist="19050" dir="2700000" algn="tl" rotWithShape="0">
                  <a:schemeClr val="dk1">
                    <a:alpha val="40000"/>
                  </a:schemeClr>
                </a:outerShdw>
              </a:effectLst>
            </a:endParaRPr>
          </a:p>
        </p:txBody>
      </p:sp>
      <p:sp>
        <p:nvSpPr>
          <p:cNvPr id="4" name="Hình chữ nhật 3">
            <a:extLst>
              <a:ext uri="{FF2B5EF4-FFF2-40B4-BE49-F238E27FC236}">
                <a16:creationId xmlns:a16="http://schemas.microsoft.com/office/drawing/2014/main" id="{8C48A93B-476C-6D03-7C06-A28AAA844814}"/>
              </a:ext>
            </a:extLst>
          </p:cNvPr>
          <p:cNvSpPr/>
          <p:nvPr/>
        </p:nvSpPr>
        <p:spPr>
          <a:xfrm>
            <a:off x="4992062" y="3634708"/>
            <a:ext cx="8303876" cy="1015663"/>
          </a:xfrm>
          <a:prstGeom prst="rect">
            <a:avLst/>
          </a:prstGeom>
          <a:noFill/>
        </p:spPr>
        <p:txBody>
          <a:bodyPr wrap="none" lIns="91440" tIns="45720" rIns="91440" bIns="45720">
            <a:spAutoFit/>
          </a:bodyPr>
          <a:lstStyle/>
          <a:p>
            <a:pPr algn="ctr"/>
            <a:r>
              <a:rPr lang="vi-VN" sz="6000" b="1">
                <a:ln w="0"/>
                <a:effectLst>
                  <a:outerShdw blurRad="38100" dist="19050" dir="2700000" algn="tl" rotWithShape="0">
                    <a:schemeClr val="dk1">
                      <a:alpha val="40000"/>
                    </a:schemeClr>
                  </a:outerShdw>
                </a:effectLst>
              </a:rPr>
              <a:t>NHẬN DIỆN ĐỘNG TỪ</a:t>
            </a:r>
            <a:endParaRPr lang="vi-VN" sz="6000" b="1" cap="none" spc="0">
              <a:ln w="0"/>
              <a:effectLst>
                <a:outerShdw blurRad="38100" dist="19050" dir="2700000" algn="tl" rotWithShape="0">
                  <a:schemeClr val="dk1">
                    <a:alpha val="40000"/>
                  </a:schemeClr>
                </a:outerShdw>
              </a:effectLst>
            </a:endParaRPr>
          </a:p>
        </p:txBody>
      </p:sp>
      <p:pic>
        <p:nvPicPr>
          <p:cNvPr id="19" name="Hình ảnh 18">
            <a:extLst>
              <a:ext uri="{FF2B5EF4-FFF2-40B4-BE49-F238E27FC236}">
                <a16:creationId xmlns:a16="http://schemas.microsoft.com/office/drawing/2014/main" id="{A64A6535-8333-064D-306B-444CC5A07CC5}"/>
              </a:ext>
            </a:extLst>
          </p:cNvPr>
          <p:cNvPicPr>
            <a:picLocks noChangeAspect="1"/>
          </p:cNvPicPr>
          <p:nvPr/>
        </p:nvPicPr>
        <p:blipFill>
          <a:blip r:embed="rId6"/>
          <a:stretch>
            <a:fillRect/>
          </a:stretch>
        </p:blipFill>
        <p:spPr>
          <a:xfrm>
            <a:off x="-152400" y="5556060"/>
            <a:ext cx="18611978" cy="4628601"/>
          </a:xfrm>
          <a:prstGeom prst="rect">
            <a:avLst/>
          </a:prstGeom>
        </p:spPr>
      </p:pic>
    </p:spTree>
    <p:extLst>
      <p:ext uri="{BB962C8B-B14F-4D97-AF65-F5344CB8AC3E}">
        <p14:creationId xmlns:p14="http://schemas.microsoft.com/office/powerpoint/2010/main" val="52303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C7211E6-DFFD-17BC-3529-300BCFB7CC68}"/>
              </a:ext>
            </a:extLst>
          </p:cNvPr>
          <p:cNvSpPr/>
          <p:nvPr/>
        </p:nvSpPr>
        <p:spPr>
          <a:xfrm>
            <a:off x="69703" y="136824"/>
            <a:ext cx="17952854" cy="808619"/>
          </a:xfrm>
          <a:prstGeom prst="rect">
            <a:avLst/>
          </a:prstGeom>
          <a:noFill/>
        </p:spPr>
        <p:txBody>
          <a:bodyPr wrap="square" lIns="91440" tIns="45720" rIns="91440" bIns="45720">
            <a:spAutoFit/>
          </a:bodyPr>
          <a:lstStyle/>
          <a:p>
            <a:pPr>
              <a:lnSpc>
                <a:spcPct val="104000"/>
              </a:lnSpc>
            </a:pPr>
            <a:r>
              <a:rPr lang="vi-VN" sz="4800" b="1" cap="none" spc="0">
                <a:ln w="0"/>
                <a:solidFill>
                  <a:srgbClr val="D8308B"/>
                </a:solidFill>
                <a:effectLst>
                  <a:outerShdw blurRad="38100" dist="19050" dir="2700000" algn="tl" rotWithShape="0">
                    <a:schemeClr val="dk1">
                      <a:alpha val="40000"/>
                    </a:schemeClr>
                  </a:outerShdw>
                </a:effectLst>
              </a:rPr>
              <a:t>1.</a:t>
            </a:r>
            <a:r>
              <a:rPr lang="vi-VN" sz="4800" b="1" cap="none" spc="0">
                <a:ln w="0"/>
                <a:effectLst>
                  <a:outerShdw blurRad="38100" dist="19050" dir="2700000" algn="tl" rotWithShape="0">
                    <a:schemeClr val="dk1">
                      <a:alpha val="40000"/>
                    </a:schemeClr>
                  </a:outerShdw>
                </a:effectLst>
              </a:rPr>
              <a:t> Tìm động từ trong các đoạn thơ, đoạn văn dưới đây:</a:t>
            </a:r>
          </a:p>
        </p:txBody>
      </p:sp>
      <mc:AlternateContent xmlns:mc="http://schemas.openxmlformats.org/markup-compatibility/2006" xmlns:p14="http://schemas.microsoft.com/office/powerpoint/2010/main">
        <mc:Choice Requires="p14">
          <p:contentPart p14:bwMode="auto" r:id="rId3">
            <p14:nvContentPartPr>
              <p14:cNvPr id="14" name="Viết tay 13">
                <a:extLst>
                  <a:ext uri="{FF2B5EF4-FFF2-40B4-BE49-F238E27FC236}">
                    <a16:creationId xmlns:a16="http://schemas.microsoft.com/office/drawing/2014/main" id="{4157FCE6-76F1-020D-5F7A-CBAD2124511B}"/>
                  </a:ext>
                </a:extLst>
              </p14:cNvPr>
              <p14:cNvContentPartPr/>
              <p14:nvPr/>
            </p14:nvContentPartPr>
            <p14:xfrm>
              <a:off x="-1534594" y="-1317737"/>
              <a:ext cx="360" cy="360"/>
            </p14:xfrm>
          </p:contentPart>
        </mc:Choice>
        <mc:Fallback xmlns="">
          <p:pic>
            <p:nvPicPr>
              <p:cNvPr id="14" name="Viết tay 13">
                <a:extLst>
                  <a:ext uri="{FF2B5EF4-FFF2-40B4-BE49-F238E27FC236}">
                    <a16:creationId xmlns:a16="http://schemas.microsoft.com/office/drawing/2014/main" id="{4157FCE6-76F1-020D-5F7A-CBAD2124511B}"/>
                  </a:ext>
                </a:extLst>
              </p:cNvPr>
              <p:cNvPicPr/>
              <p:nvPr/>
            </p:nvPicPr>
            <p:blipFill>
              <a:blip r:embed="rId4"/>
              <a:stretch>
                <a:fillRect/>
              </a:stretch>
            </p:blipFill>
            <p:spPr>
              <a:xfrm>
                <a:off x="-1624594" y="-1497377"/>
                <a:ext cx="180000" cy="360000"/>
              </a:xfrm>
              <a:prstGeom prst="rect">
                <a:avLst/>
              </a:prstGeom>
            </p:spPr>
          </p:pic>
        </mc:Fallback>
      </mc:AlternateContent>
      <p:sp>
        <p:nvSpPr>
          <p:cNvPr id="16" name="Hình chữ nhật 15">
            <a:extLst>
              <a:ext uri="{FF2B5EF4-FFF2-40B4-BE49-F238E27FC236}">
                <a16:creationId xmlns:a16="http://schemas.microsoft.com/office/drawing/2014/main" id="{ADF8F1CE-6A87-7E10-B9EA-E3778EA4DD53}"/>
              </a:ext>
            </a:extLst>
          </p:cNvPr>
          <p:cNvSpPr/>
          <p:nvPr/>
        </p:nvSpPr>
        <p:spPr>
          <a:xfrm>
            <a:off x="287214" y="1866900"/>
            <a:ext cx="1312986"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17">
            <a:extLst>
              <a:ext uri="{FF2B5EF4-FFF2-40B4-BE49-F238E27FC236}">
                <a16:creationId xmlns:a16="http://schemas.microsoft.com/office/drawing/2014/main" id="{7D298CED-48D3-0BB0-63EA-3A081FF5E8BD}"/>
              </a:ext>
            </a:extLst>
          </p:cNvPr>
          <p:cNvSpPr/>
          <p:nvPr/>
        </p:nvSpPr>
        <p:spPr>
          <a:xfrm>
            <a:off x="287214" y="2588758"/>
            <a:ext cx="2074986"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a:extLst>
              <a:ext uri="{FF2B5EF4-FFF2-40B4-BE49-F238E27FC236}">
                <a16:creationId xmlns:a16="http://schemas.microsoft.com/office/drawing/2014/main" id="{1193BAB8-68B9-F05D-1578-FE66D38CC4A8}"/>
              </a:ext>
            </a:extLst>
          </p:cNvPr>
          <p:cNvSpPr/>
          <p:nvPr/>
        </p:nvSpPr>
        <p:spPr>
          <a:xfrm>
            <a:off x="287214" y="4000500"/>
            <a:ext cx="1312986"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B5DB9E11-0978-932E-305D-FB627FE82289}"/>
              </a:ext>
            </a:extLst>
          </p:cNvPr>
          <p:cNvSpPr/>
          <p:nvPr/>
        </p:nvSpPr>
        <p:spPr>
          <a:xfrm>
            <a:off x="287214" y="5546669"/>
            <a:ext cx="3050130"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Hình ảnh 20">
            <a:extLst>
              <a:ext uri="{FF2B5EF4-FFF2-40B4-BE49-F238E27FC236}">
                <a16:creationId xmlns:a16="http://schemas.microsoft.com/office/drawing/2014/main" id="{30A66A8C-3629-C5FF-E5DD-BA21244AFCED}"/>
              </a:ext>
            </a:extLst>
          </p:cNvPr>
          <p:cNvPicPr>
            <a:picLocks noChangeAspect="1"/>
          </p:cNvPicPr>
          <p:nvPr/>
        </p:nvPicPr>
        <p:blipFill>
          <a:blip r:embed="rId5"/>
          <a:stretch>
            <a:fillRect/>
          </a:stretch>
        </p:blipFill>
        <p:spPr>
          <a:xfrm>
            <a:off x="69703" y="7444753"/>
            <a:ext cx="7309738" cy="2694666"/>
          </a:xfrm>
          <a:prstGeom prst="rect">
            <a:avLst/>
          </a:prstGeom>
        </p:spPr>
      </p:pic>
      <p:sp>
        <p:nvSpPr>
          <p:cNvPr id="2" name="Hình chữ nhật 1">
            <a:extLst>
              <a:ext uri="{FF2B5EF4-FFF2-40B4-BE49-F238E27FC236}">
                <a16:creationId xmlns:a16="http://schemas.microsoft.com/office/drawing/2014/main" id="{CAEF384D-BB3F-E763-C7EF-0BDF8A485E34}"/>
              </a:ext>
            </a:extLst>
          </p:cNvPr>
          <p:cNvSpPr/>
          <p:nvPr/>
        </p:nvSpPr>
        <p:spPr>
          <a:xfrm>
            <a:off x="8331098" y="1735001"/>
            <a:ext cx="1422502"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8B4F6302-86FC-AC20-FBF3-3DD945E5C94B}"/>
              </a:ext>
            </a:extLst>
          </p:cNvPr>
          <p:cNvSpPr/>
          <p:nvPr/>
        </p:nvSpPr>
        <p:spPr>
          <a:xfrm>
            <a:off x="8128874" y="2524559"/>
            <a:ext cx="1422502"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AD107E69-D5F5-C84F-440A-C058043E182E}"/>
              </a:ext>
            </a:extLst>
          </p:cNvPr>
          <p:cNvSpPr/>
          <p:nvPr/>
        </p:nvSpPr>
        <p:spPr>
          <a:xfrm>
            <a:off x="8954135" y="4000500"/>
            <a:ext cx="1256665"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D6CEBE4B-1490-1D73-323B-67D7192B3E95}"/>
              </a:ext>
            </a:extLst>
          </p:cNvPr>
          <p:cNvSpPr/>
          <p:nvPr/>
        </p:nvSpPr>
        <p:spPr>
          <a:xfrm>
            <a:off x="7162800" y="4685772"/>
            <a:ext cx="1589111" cy="682924"/>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9">
            <a:extLst>
              <a:ext uri="{FF2B5EF4-FFF2-40B4-BE49-F238E27FC236}">
                <a16:creationId xmlns:a16="http://schemas.microsoft.com/office/drawing/2014/main" id="{2D9CCC26-A46F-4BEA-53CB-F194DFCC4A55}"/>
              </a:ext>
            </a:extLst>
          </p:cNvPr>
          <p:cNvSpPr/>
          <p:nvPr/>
        </p:nvSpPr>
        <p:spPr>
          <a:xfrm>
            <a:off x="7162800" y="6158253"/>
            <a:ext cx="2667000"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10">
            <a:extLst>
              <a:ext uri="{FF2B5EF4-FFF2-40B4-BE49-F238E27FC236}">
                <a16:creationId xmlns:a16="http://schemas.microsoft.com/office/drawing/2014/main" id="{0929EB39-4930-F979-6662-3074FE7E082E}"/>
              </a:ext>
            </a:extLst>
          </p:cNvPr>
          <p:cNvSpPr/>
          <p:nvPr/>
        </p:nvSpPr>
        <p:spPr>
          <a:xfrm>
            <a:off x="7162800" y="6946872"/>
            <a:ext cx="966074"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B1F778E3-00DD-AC69-F3AA-32714596F6A2}"/>
              </a:ext>
            </a:extLst>
          </p:cNvPr>
          <p:cNvSpPr/>
          <p:nvPr/>
        </p:nvSpPr>
        <p:spPr>
          <a:xfrm>
            <a:off x="12326966" y="1580649"/>
            <a:ext cx="2151033"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72D40775-9397-A884-7E2E-A1E3B1566E8E}"/>
              </a:ext>
            </a:extLst>
          </p:cNvPr>
          <p:cNvSpPr/>
          <p:nvPr/>
        </p:nvSpPr>
        <p:spPr>
          <a:xfrm>
            <a:off x="12326966" y="2215855"/>
            <a:ext cx="877049"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2CFAFCB9-4CBA-8444-9D4E-EA5EE31115D7}"/>
              </a:ext>
            </a:extLst>
          </p:cNvPr>
          <p:cNvSpPr/>
          <p:nvPr/>
        </p:nvSpPr>
        <p:spPr>
          <a:xfrm>
            <a:off x="12326966" y="4796194"/>
            <a:ext cx="1576168"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16">
            <a:extLst>
              <a:ext uri="{FF2B5EF4-FFF2-40B4-BE49-F238E27FC236}">
                <a16:creationId xmlns:a16="http://schemas.microsoft.com/office/drawing/2014/main" id="{DA5504AA-0CA2-EF7D-A761-F2AA1EE24985}"/>
              </a:ext>
            </a:extLst>
          </p:cNvPr>
          <p:cNvSpPr/>
          <p:nvPr/>
        </p:nvSpPr>
        <p:spPr>
          <a:xfrm>
            <a:off x="12326966" y="6677655"/>
            <a:ext cx="1312834"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21">
            <a:extLst>
              <a:ext uri="{FF2B5EF4-FFF2-40B4-BE49-F238E27FC236}">
                <a16:creationId xmlns:a16="http://schemas.microsoft.com/office/drawing/2014/main" id="{1C4DDE60-8B93-6D63-E204-EA07CCF81C4B}"/>
              </a:ext>
            </a:extLst>
          </p:cNvPr>
          <p:cNvSpPr/>
          <p:nvPr/>
        </p:nvSpPr>
        <p:spPr>
          <a:xfrm>
            <a:off x="12326966" y="7937161"/>
            <a:ext cx="1576168" cy="57250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0E0137CC-D127-6538-741B-8A55107F0E8A}"/>
              </a:ext>
            </a:extLst>
          </p:cNvPr>
          <p:cNvSpPr txBox="1"/>
          <p:nvPr/>
        </p:nvSpPr>
        <p:spPr>
          <a:xfrm>
            <a:off x="7095174" y="926382"/>
            <a:ext cx="5891330" cy="6740307"/>
          </a:xfrm>
          <a:prstGeom prst="rect">
            <a:avLst/>
          </a:prstGeom>
          <a:noFill/>
        </p:spPr>
        <p:txBody>
          <a:bodyPr wrap="square">
            <a:spAutoFit/>
          </a:bodyPr>
          <a:lstStyle/>
          <a:p>
            <a:pPr algn="just" rtl="0"/>
            <a:r>
              <a:rPr lang="vi-VN" sz="4800" b="0" i="0">
                <a:solidFill>
                  <a:srgbClr val="000000">
                    <a:alpha val="90000"/>
                  </a:srgbClr>
                </a:solidFill>
                <a:effectLst/>
              </a:rPr>
              <a:t>Lá khô</a:t>
            </a:r>
          </a:p>
          <a:p>
            <a:pPr algn="just" rtl="0"/>
            <a:r>
              <a:rPr lang="vi-VN" sz="4800" b="0" i="0">
                <a:solidFill>
                  <a:srgbClr val="000000">
                    <a:alpha val="90000"/>
                  </a:srgbClr>
                </a:solidFill>
                <a:effectLst/>
              </a:rPr>
              <a:t>Gió cuốn</a:t>
            </a:r>
          </a:p>
          <a:p>
            <a:pPr algn="just" rtl="0"/>
            <a:r>
              <a:rPr lang="vi-VN" sz="4800" b="0" i="0">
                <a:solidFill>
                  <a:srgbClr val="000000">
                    <a:alpha val="90000"/>
                  </a:srgbClr>
                </a:solidFill>
                <a:effectLst/>
              </a:rPr>
              <a:t>Bụi bay</a:t>
            </a:r>
          </a:p>
          <a:p>
            <a:pPr algn="just" rtl="0"/>
            <a:r>
              <a:rPr lang="vi-VN" sz="4800" b="0" i="0">
                <a:solidFill>
                  <a:srgbClr val="000000">
                    <a:alpha val="90000"/>
                  </a:srgbClr>
                </a:solidFill>
                <a:effectLst/>
              </a:rPr>
              <a:t>Cuồn cuộn</a:t>
            </a:r>
          </a:p>
          <a:p>
            <a:pPr algn="just" rtl="0"/>
            <a:r>
              <a:rPr lang="vi-VN" sz="4800" b="0" i="0">
                <a:solidFill>
                  <a:srgbClr val="000000">
                    <a:alpha val="90000"/>
                  </a:srgbClr>
                </a:solidFill>
                <a:effectLst/>
              </a:rPr>
              <a:t>Cỏ gà rung tai</a:t>
            </a:r>
          </a:p>
          <a:p>
            <a:pPr algn="just" rtl="0"/>
            <a:r>
              <a:rPr lang="vi-VN" sz="4800" b="0" i="0">
                <a:solidFill>
                  <a:srgbClr val="000000">
                    <a:alpha val="90000"/>
                  </a:srgbClr>
                </a:solidFill>
                <a:effectLst/>
              </a:rPr>
              <a:t>Nghe</a:t>
            </a:r>
          </a:p>
          <a:p>
            <a:pPr algn="just" rtl="0"/>
            <a:r>
              <a:rPr lang="vi-VN" sz="4800" b="0" i="0">
                <a:solidFill>
                  <a:srgbClr val="000000">
                    <a:alpha val="90000"/>
                  </a:srgbClr>
                </a:solidFill>
                <a:effectLst/>
              </a:rPr>
              <a:t>Bụi tre</a:t>
            </a:r>
          </a:p>
          <a:p>
            <a:pPr algn="just" rtl="0"/>
            <a:r>
              <a:rPr lang="vi-VN" sz="4800" b="0" i="0">
                <a:solidFill>
                  <a:srgbClr val="000000">
                    <a:alpha val="90000"/>
                  </a:srgbClr>
                </a:solidFill>
                <a:effectLst/>
              </a:rPr>
              <a:t>Tần ngần</a:t>
            </a:r>
          </a:p>
          <a:p>
            <a:pPr algn="just" rtl="0"/>
            <a:r>
              <a:rPr lang="vi-VN" sz="4800" b="0" i="0">
                <a:solidFill>
                  <a:srgbClr val="000000">
                    <a:alpha val="90000"/>
                  </a:srgbClr>
                </a:solidFill>
                <a:effectLst/>
              </a:rPr>
              <a:t>Gỡ tóc</a:t>
            </a:r>
          </a:p>
        </p:txBody>
      </p:sp>
      <p:sp>
        <p:nvSpPr>
          <p:cNvPr id="9" name="Hộp Văn bản 8">
            <a:extLst>
              <a:ext uri="{FF2B5EF4-FFF2-40B4-BE49-F238E27FC236}">
                <a16:creationId xmlns:a16="http://schemas.microsoft.com/office/drawing/2014/main" id="{855B0270-E61F-E2E2-C78F-EEDFF877B367}"/>
              </a:ext>
            </a:extLst>
          </p:cNvPr>
          <p:cNvSpPr txBox="1"/>
          <p:nvPr/>
        </p:nvSpPr>
        <p:spPr>
          <a:xfrm>
            <a:off x="12326967" y="914331"/>
            <a:ext cx="5891330" cy="8446287"/>
          </a:xfrm>
          <a:prstGeom prst="rect">
            <a:avLst/>
          </a:prstGeom>
          <a:noFill/>
        </p:spPr>
        <p:txBody>
          <a:bodyPr wrap="square">
            <a:spAutoFit/>
          </a:bodyPr>
          <a:lstStyle/>
          <a:p>
            <a:pPr algn="just" rtl="0">
              <a:lnSpc>
                <a:spcPct val="87000"/>
              </a:lnSpc>
            </a:pPr>
            <a:r>
              <a:rPr lang="vi-VN" sz="4800" b="0" i="0">
                <a:solidFill>
                  <a:srgbClr val="000000"/>
                </a:solidFill>
                <a:effectLst/>
              </a:rPr>
              <a:t>Hàng bưởi</a:t>
            </a:r>
          </a:p>
          <a:p>
            <a:pPr algn="just" rtl="0">
              <a:lnSpc>
                <a:spcPct val="87000"/>
              </a:lnSpc>
            </a:pPr>
            <a:r>
              <a:rPr lang="vi-VN" sz="4800" b="0" i="0">
                <a:solidFill>
                  <a:srgbClr val="000000"/>
                </a:solidFill>
                <a:effectLst/>
              </a:rPr>
              <a:t>Đu đưa</a:t>
            </a:r>
          </a:p>
          <a:p>
            <a:pPr algn="just" rtl="0">
              <a:lnSpc>
                <a:spcPct val="87000"/>
              </a:lnSpc>
            </a:pPr>
            <a:r>
              <a:rPr lang="vi-VN" sz="4800" b="0" i="0">
                <a:solidFill>
                  <a:srgbClr val="000000"/>
                </a:solidFill>
                <a:effectLst/>
              </a:rPr>
              <a:t>Bế lũ con</a:t>
            </a:r>
          </a:p>
          <a:p>
            <a:pPr algn="just" rtl="0">
              <a:lnSpc>
                <a:spcPct val="87000"/>
              </a:lnSpc>
            </a:pPr>
            <a:r>
              <a:rPr lang="vi-VN" sz="4800" b="0" i="0">
                <a:solidFill>
                  <a:srgbClr val="000000"/>
                </a:solidFill>
                <a:effectLst/>
              </a:rPr>
              <a:t>Đầu tròn</a:t>
            </a:r>
          </a:p>
          <a:p>
            <a:pPr algn="just" rtl="0">
              <a:lnSpc>
                <a:spcPct val="87000"/>
              </a:lnSpc>
            </a:pPr>
            <a:r>
              <a:rPr lang="vi-VN" sz="4800" b="0" i="0">
                <a:solidFill>
                  <a:srgbClr val="000000"/>
                </a:solidFill>
                <a:effectLst/>
              </a:rPr>
              <a:t>Trọc lốc</a:t>
            </a:r>
          </a:p>
          <a:p>
            <a:pPr algn="just" rtl="0">
              <a:lnSpc>
                <a:spcPct val="87000"/>
              </a:lnSpc>
            </a:pPr>
            <a:r>
              <a:rPr lang="vi-VN" sz="4800" b="0" i="0">
                <a:solidFill>
                  <a:srgbClr val="000000"/>
                </a:solidFill>
                <a:effectLst/>
              </a:rPr>
              <a:t>Chớp</a:t>
            </a:r>
          </a:p>
          <a:p>
            <a:pPr algn="just" rtl="0">
              <a:lnSpc>
                <a:spcPct val="87000"/>
              </a:lnSpc>
            </a:pPr>
            <a:r>
              <a:rPr lang="vi-VN" sz="4800" b="0" i="0">
                <a:solidFill>
                  <a:srgbClr val="000000"/>
                </a:solidFill>
                <a:effectLst/>
              </a:rPr>
              <a:t>Rạch ngang trời</a:t>
            </a:r>
          </a:p>
          <a:p>
            <a:pPr algn="just" rtl="0">
              <a:lnSpc>
                <a:spcPct val="87000"/>
              </a:lnSpc>
            </a:pPr>
            <a:r>
              <a:rPr lang="vi-VN" sz="4800" b="0" i="0">
                <a:solidFill>
                  <a:srgbClr val="000000"/>
                </a:solidFill>
                <a:effectLst/>
              </a:rPr>
              <a:t>Khô khốc</a:t>
            </a:r>
          </a:p>
          <a:p>
            <a:pPr algn="just" rtl="0">
              <a:lnSpc>
                <a:spcPct val="87000"/>
              </a:lnSpc>
            </a:pPr>
            <a:r>
              <a:rPr lang="vi-VN" sz="4800" b="0" i="0">
                <a:solidFill>
                  <a:srgbClr val="000000"/>
                </a:solidFill>
                <a:effectLst/>
              </a:rPr>
              <a:t>Sấm </a:t>
            </a:r>
          </a:p>
          <a:p>
            <a:pPr algn="just" rtl="0">
              <a:lnSpc>
                <a:spcPct val="87000"/>
              </a:lnSpc>
            </a:pPr>
            <a:r>
              <a:rPr lang="vi-VN" sz="4800" b="0" i="0">
                <a:solidFill>
                  <a:srgbClr val="000000"/>
                </a:solidFill>
                <a:effectLst/>
              </a:rPr>
              <a:t>Ghé xuống sân</a:t>
            </a:r>
          </a:p>
          <a:p>
            <a:pPr algn="just" rtl="0">
              <a:lnSpc>
                <a:spcPct val="87000"/>
              </a:lnSpc>
            </a:pPr>
            <a:r>
              <a:rPr lang="vi-VN" sz="4800" b="0" i="0">
                <a:solidFill>
                  <a:srgbClr val="000000"/>
                </a:solidFill>
                <a:effectLst/>
              </a:rPr>
              <a:t>Khanh khách </a:t>
            </a:r>
          </a:p>
          <a:p>
            <a:pPr algn="just" rtl="0">
              <a:lnSpc>
                <a:spcPct val="87000"/>
              </a:lnSpc>
            </a:pPr>
            <a:r>
              <a:rPr lang="vi-VN" sz="4800" b="0" i="0">
                <a:solidFill>
                  <a:srgbClr val="000000"/>
                </a:solidFill>
                <a:effectLst/>
              </a:rPr>
              <a:t>Cười </a:t>
            </a:r>
          </a:p>
          <a:p>
            <a:pPr algn="r" rtl="0">
              <a:lnSpc>
                <a:spcPct val="87000"/>
              </a:lnSpc>
            </a:pPr>
            <a:r>
              <a:rPr lang="vi-VN" sz="4800" b="0" i="0">
                <a:solidFill>
                  <a:srgbClr val="000000"/>
                </a:solidFill>
                <a:effectLst/>
              </a:rPr>
              <a:t>Trần Đăng Khoa</a:t>
            </a:r>
          </a:p>
        </p:txBody>
      </p:sp>
      <p:sp>
        <p:nvSpPr>
          <p:cNvPr id="7" name="Hộp Văn bản 6">
            <a:extLst>
              <a:ext uri="{FF2B5EF4-FFF2-40B4-BE49-F238E27FC236}">
                <a16:creationId xmlns:a16="http://schemas.microsoft.com/office/drawing/2014/main" id="{55997D68-ACBA-1908-1BA2-8C226E93653C}"/>
              </a:ext>
            </a:extLst>
          </p:cNvPr>
          <p:cNvSpPr txBox="1"/>
          <p:nvPr/>
        </p:nvSpPr>
        <p:spPr>
          <a:xfrm>
            <a:off x="287214" y="962263"/>
            <a:ext cx="5891330" cy="6001643"/>
          </a:xfrm>
          <a:prstGeom prst="rect">
            <a:avLst/>
          </a:prstGeom>
          <a:noFill/>
        </p:spPr>
        <p:txBody>
          <a:bodyPr wrap="square">
            <a:spAutoFit/>
          </a:bodyPr>
          <a:lstStyle/>
          <a:p>
            <a:pPr algn="l" rtl="0"/>
            <a:r>
              <a:rPr lang="vi-VN" sz="4800" b="0" i="0">
                <a:solidFill>
                  <a:srgbClr val="000000">
                    <a:alpha val="90000"/>
                  </a:srgbClr>
                </a:solidFill>
                <a:effectLst/>
              </a:rPr>
              <a:t>a. Ông trời</a:t>
            </a:r>
          </a:p>
          <a:p>
            <a:pPr algn="just" rtl="0"/>
            <a:r>
              <a:rPr lang="vi-VN" sz="4800" b="0" i="0">
                <a:solidFill>
                  <a:srgbClr val="000000">
                    <a:alpha val="90000"/>
                  </a:srgbClr>
                </a:solidFill>
                <a:effectLst/>
              </a:rPr>
              <a:t>Mặc áo giáp đen</a:t>
            </a:r>
          </a:p>
          <a:p>
            <a:pPr algn="just" rtl="0"/>
            <a:r>
              <a:rPr lang="vi-VN" sz="4800" b="0" i="0">
                <a:solidFill>
                  <a:srgbClr val="000000">
                    <a:alpha val="90000"/>
                  </a:srgbClr>
                </a:solidFill>
                <a:effectLst/>
              </a:rPr>
              <a:t>Ra trận</a:t>
            </a:r>
          </a:p>
          <a:p>
            <a:pPr algn="just" rtl="0"/>
            <a:r>
              <a:rPr lang="vi-VN" sz="4800" b="0" i="0">
                <a:solidFill>
                  <a:srgbClr val="000000">
                    <a:alpha val="90000"/>
                  </a:srgbClr>
                </a:solidFill>
                <a:effectLst/>
              </a:rPr>
              <a:t>Muôn nghìn cây mía</a:t>
            </a:r>
          </a:p>
          <a:p>
            <a:pPr algn="just" rtl="0"/>
            <a:r>
              <a:rPr lang="vi-VN" sz="4800" b="0" i="0">
                <a:solidFill>
                  <a:srgbClr val="000000">
                    <a:alpha val="90000"/>
                  </a:srgbClr>
                </a:solidFill>
                <a:effectLst/>
              </a:rPr>
              <a:t>Múa gươm</a:t>
            </a:r>
          </a:p>
          <a:p>
            <a:pPr algn="just" rtl="0"/>
            <a:r>
              <a:rPr lang="vi-VN" sz="4800" b="0" i="0">
                <a:solidFill>
                  <a:srgbClr val="000000">
                    <a:alpha val="90000"/>
                  </a:srgbClr>
                </a:solidFill>
                <a:effectLst/>
              </a:rPr>
              <a:t>Kiến</a:t>
            </a:r>
          </a:p>
          <a:p>
            <a:pPr algn="just" rtl="0"/>
            <a:r>
              <a:rPr lang="vi-VN" sz="4800" b="0" i="0">
                <a:solidFill>
                  <a:srgbClr val="000000">
                    <a:alpha val="90000"/>
                  </a:srgbClr>
                </a:solidFill>
                <a:effectLst/>
              </a:rPr>
              <a:t>Hành quân</a:t>
            </a:r>
          </a:p>
          <a:p>
            <a:pPr algn="just" rtl="0"/>
            <a:r>
              <a:rPr lang="vi-VN" sz="4800" b="0" i="0">
                <a:solidFill>
                  <a:srgbClr val="000000">
                    <a:alpha val="90000"/>
                  </a:srgbClr>
                </a:solidFill>
                <a:effectLst/>
              </a:rPr>
              <a:t>Đầy đường</a:t>
            </a:r>
          </a:p>
        </p:txBody>
      </p:sp>
    </p:spTree>
    <p:extLst>
      <p:ext uri="{BB962C8B-B14F-4D97-AF65-F5344CB8AC3E}">
        <p14:creationId xmlns:p14="http://schemas.microsoft.com/office/powerpoint/2010/main" val="2342857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5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25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25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25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25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25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25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25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25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 grpId="0" animBg="1"/>
      <p:bldP spid="3" grpId="0" animBg="1"/>
      <p:bldP spid="4" grpId="0" animBg="1"/>
      <p:bldP spid="5" grpId="0" animBg="1"/>
      <p:bldP spid="10" grpId="0" animBg="1"/>
      <p:bldP spid="11" grpId="0" animBg="1"/>
      <p:bldP spid="12" grpId="0" animBg="1"/>
      <p:bldP spid="13" grpId="0" animBg="1"/>
      <p:bldP spid="15" grpId="0" animBg="1"/>
      <p:bldP spid="17"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C7211E6-DFFD-17BC-3529-300BCFB7CC68}"/>
              </a:ext>
            </a:extLst>
          </p:cNvPr>
          <p:cNvSpPr/>
          <p:nvPr/>
        </p:nvSpPr>
        <p:spPr>
          <a:xfrm>
            <a:off x="69703" y="136824"/>
            <a:ext cx="17952854" cy="808619"/>
          </a:xfrm>
          <a:prstGeom prst="rect">
            <a:avLst/>
          </a:prstGeom>
          <a:noFill/>
        </p:spPr>
        <p:txBody>
          <a:bodyPr wrap="square" lIns="91440" tIns="45720" rIns="91440" bIns="45720">
            <a:spAutoFit/>
          </a:bodyPr>
          <a:lstStyle/>
          <a:p>
            <a:pPr>
              <a:lnSpc>
                <a:spcPct val="104000"/>
              </a:lnSpc>
            </a:pPr>
            <a:r>
              <a:rPr lang="vi-VN" sz="4800" b="1" cap="none" spc="0">
                <a:ln w="0"/>
                <a:solidFill>
                  <a:srgbClr val="D8308B"/>
                </a:solidFill>
                <a:effectLst>
                  <a:outerShdw blurRad="38100" dist="19050" dir="2700000" algn="tl" rotWithShape="0">
                    <a:schemeClr val="dk1">
                      <a:alpha val="40000"/>
                    </a:schemeClr>
                  </a:outerShdw>
                </a:effectLst>
              </a:rPr>
              <a:t>1.</a:t>
            </a:r>
            <a:r>
              <a:rPr lang="vi-VN" sz="4800" b="1" cap="none" spc="0">
                <a:ln w="0"/>
                <a:effectLst>
                  <a:outerShdw blurRad="38100" dist="19050" dir="2700000" algn="tl" rotWithShape="0">
                    <a:schemeClr val="dk1">
                      <a:alpha val="40000"/>
                    </a:schemeClr>
                  </a:outerShdw>
                </a:effectLst>
              </a:rPr>
              <a:t> Tìm động từ trong các đoạn thơ, đoạn văn dưới đây:</a:t>
            </a:r>
          </a:p>
        </p:txBody>
      </p:sp>
      <mc:AlternateContent xmlns:mc="http://schemas.openxmlformats.org/markup-compatibility/2006" xmlns:p14="http://schemas.microsoft.com/office/powerpoint/2010/main">
        <mc:Choice Requires="p14">
          <p:contentPart p14:bwMode="auto" r:id="rId3">
            <p14:nvContentPartPr>
              <p14:cNvPr id="14" name="Viết tay 13">
                <a:extLst>
                  <a:ext uri="{FF2B5EF4-FFF2-40B4-BE49-F238E27FC236}">
                    <a16:creationId xmlns:a16="http://schemas.microsoft.com/office/drawing/2014/main" id="{4157FCE6-76F1-020D-5F7A-CBAD2124511B}"/>
                  </a:ext>
                </a:extLst>
              </p14:cNvPr>
              <p14:cNvContentPartPr/>
              <p14:nvPr/>
            </p14:nvContentPartPr>
            <p14:xfrm>
              <a:off x="-1534594" y="-1317737"/>
              <a:ext cx="360" cy="360"/>
            </p14:xfrm>
          </p:contentPart>
        </mc:Choice>
        <mc:Fallback xmlns="">
          <p:pic>
            <p:nvPicPr>
              <p:cNvPr id="14" name="Viết tay 13">
                <a:extLst>
                  <a:ext uri="{FF2B5EF4-FFF2-40B4-BE49-F238E27FC236}">
                    <a16:creationId xmlns:a16="http://schemas.microsoft.com/office/drawing/2014/main" id="{4157FCE6-76F1-020D-5F7A-CBAD2124511B}"/>
                  </a:ext>
                </a:extLst>
              </p:cNvPr>
              <p:cNvPicPr/>
              <p:nvPr/>
            </p:nvPicPr>
            <p:blipFill>
              <a:blip r:embed="rId4"/>
              <a:stretch>
                <a:fillRect/>
              </a:stretch>
            </p:blipFill>
            <p:spPr>
              <a:xfrm>
                <a:off x="-1624594" y="-1497737"/>
                <a:ext cx="180000" cy="360000"/>
              </a:xfrm>
              <a:prstGeom prst="rect">
                <a:avLst/>
              </a:prstGeom>
            </p:spPr>
          </p:pic>
        </mc:Fallback>
      </mc:AlternateContent>
      <p:pic>
        <p:nvPicPr>
          <p:cNvPr id="21" name="Hình ảnh 20">
            <a:extLst>
              <a:ext uri="{FF2B5EF4-FFF2-40B4-BE49-F238E27FC236}">
                <a16:creationId xmlns:a16="http://schemas.microsoft.com/office/drawing/2014/main" id="{30A66A8C-3629-C5FF-E5DD-BA21244AFCED}"/>
              </a:ext>
            </a:extLst>
          </p:cNvPr>
          <p:cNvPicPr>
            <a:picLocks noChangeAspect="1"/>
          </p:cNvPicPr>
          <p:nvPr/>
        </p:nvPicPr>
        <p:blipFill>
          <a:blip r:embed="rId5"/>
          <a:stretch>
            <a:fillRect/>
          </a:stretch>
        </p:blipFill>
        <p:spPr>
          <a:xfrm>
            <a:off x="69703" y="7444753"/>
            <a:ext cx="7309738" cy="2694666"/>
          </a:xfrm>
          <a:prstGeom prst="rect">
            <a:avLst/>
          </a:prstGeom>
        </p:spPr>
      </p:pic>
      <p:sp>
        <p:nvSpPr>
          <p:cNvPr id="23" name="Hình chữ nhật 22">
            <a:extLst>
              <a:ext uri="{FF2B5EF4-FFF2-40B4-BE49-F238E27FC236}">
                <a16:creationId xmlns:a16="http://schemas.microsoft.com/office/drawing/2014/main" id="{8634AD91-5620-09E4-5073-D284D1B31A10}"/>
              </a:ext>
            </a:extLst>
          </p:cNvPr>
          <p:cNvSpPr/>
          <p:nvPr/>
        </p:nvSpPr>
        <p:spPr>
          <a:xfrm>
            <a:off x="4191000" y="1159472"/>
            <a:ext cx="8382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23">
            <a:extLst>
              <a:ext uri="{FF2B5EF4-FFF2-40B4-BE49-F238E27FC236}">
                <a16:creationId xmlns:a16="http://schemas.microsoft.com/office/drawing/2014/main" id="{58075E62-975B-3EE5-7F53-4A1E041DF63F}"/>
              </a:ext>
            </a:extLst>
          </p:cNvPr>
          <p:cNvSpPr/>
          <p:nvPr/>
        </p:nvSpPr>
        <p:spPr>
          <a:xfrm>
            <a:off x="13182600" y="1199577"/>
            <a:ext cx="22098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24">
            <a:extLst>
              <a:ext uri="{FF2B5EF4-FFF2-40B4-BE49-F238E27FC236}">
                <a16:creationId xmlns:a16="http://schemas.microsoft.com/office/drawing/2014/main" id="{56113349-802B-3228-ABD4-EE4C63C5EE28}"/>
              </a:ext>
            </a:extLst>
          </p:cNvPr>
          <p:cNvSpPr/>
          <p:nvPr/>
        </p:nvSpPr>
        <p:spPr>
          <a:xfrm>
            <a:off x="15707039" y="1159472"/>
            <a:ext cx="8382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25">
            <a:extLst>
              <a:ext uri="{FF2B5EF4-FFF2-40B4-BE49-F238E27FC236}">
                <a16:creationId xmlns:a16="http://schemas.microsoft.com/office/drawing/2014/main" id="{D7F889A8-D320-7E9B-FCA3-516919A6ECCD}"/>
              </a:ext>
            </a:extLst>
          </p:cNvPr>
          <p:cNvSpPr/>
          <p:nvPr/>
        </p:nvSpPr>
        <p:spPr>
          <a:xfrm>
            <a:off x="6096000" y="1760870"/>
            <a:ext cx="8382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26">
            <a:extLst>
              <a:ext uri="{FF2B5EF4-FFF2-40B4-BE49-F238E27FC236}">
                <a16:creationId xmlns:a16="http://schemas.microsoft.com/office/drawing/2014/main" id="{75997EF8-D603-B512-E2C7-9C03F483B4B8}"/>
              </a:ext>
            </a:extLst>
          </p:cNvPr>
          <p:cNvSpPr/>
          <p:nvPr/>
        </p:nvSpPr>
        <p:spPr>
          <a:xfrm>
            <a:off x="11191560" y="1760870"/>
            <a:ext cx="2905439"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97C4DF8F-E8CA-8503-69E0-5BD2DAC36BAA}"/>
              </a:ext>
            </a:extLst>
          </p:cNvPr>
          <p:cNvSpPr/>
          <p:nvPr/>
        </p:nvSpPr>
        <p:spPr>
          <a:xfrm>
            <a:off x="9601200" y="2426187"/>
            <a:ext cx="9144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28">
            <a:extLst>
              <a:ext uri="{FF2B5EF4-FFF2-40B4-BE49-F238E27FC236}">
                <a16:creationId xmlns:a16="http://schemas.microsoft.com/office/drawing/2014/main" id="{BC932716-5532-2DB5-12BA-3F058EFAE9F4}"/>
              </a:ext>
            </a:extLst>
          </p:cNvPr>
          <p:cNvSpPr/>
          <p:nvPr/>
        </p:nvSpPr>
        <p:spPr>
          <a:xfrm>
            <a:off x="12268200" y="2426187"/>
            <a:ext cx="9144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855B0270-E61F-E2E2-C78F-EEDFF877B367}"/>
              </a:ext>
            </a:extLst>
          </p:cNvPr>
          <p:cNvSpPr txBox="1"/>
          <p:nvPr/>
        </p:nvSpPr>
        <p:spPr>
          <a:xfrm>
            <a:off x="394181" y="1189551"/>
            <a:ext cx="17303897" cy="3305392"/>
          </a:xfrm>
          <a:prstGeom prst="rect">
            <a:avLst/>
          </a:prstGeom>
          <a:noFill/>
        </p:spPr>
        <p:txBody>
          <a:bodyPr wrap="square">
            <a:spAutoFit/>
          </a:bodyPr>
          <a:lstStyle/>
          <a:p>
            <a:pPr algn="just">
              <a:lnSpc>
                <a:spcPct val="87000"/>
              </a:lnSpc>
            </a:pPr>
            <a:r>
              <a:rPr lang="vi-VN" sz="4800">
                <a:solidFill>
                  <a:srgbClr val="000000"/>
                </a:solidFill>
              </a:rPr>
              <a:t>b. Mùa xuân về, những cành cây khẳng khiu bắt đầu nhú lộc biếc. Nắng ban mai tỏa khắp mặt đất, đánh thức mọi vật. Hai bên đường, những khóm hoa dại đua nhau nở. </a:t>
            </a:r>
          </a:p>
          <a:p>
            <a:pPr algn="just">
              <a:lnSpc>
                <a:spcPct val="87000"/>
              </a:lnSpc>
            </a:pPr>
            <a:endParaRPr lang="vi-VN" sz="4800">
              <a:solidFill>
                <a:srgbClr val="000000"/>
              </a:solidFill>
            </a:endParaRPr>
          </a:p>
          <a:p>
            <a:pPr algn="r">
              <a:lnSpc>
                <a:spcPct val="87000"/>
              </a:lnSpc>
            </a:pPr>
            <a:r>
              <a:rPr lang="vi-VN" sz="4800">
                <a:solidFill>
                  <a:srgbClr val="000000"/>
                </a:solidFill>
              </a:rPr>
              <a:t>Thanh Sơn</a:t>
            </a:r>
            <a:endParaRPr lang="vi-VN" sz="4800" b="0" i="0">
              <a:solidFill>
                <a:srgbClr val="000000"/>
              </a:solidFill>
              <a:effectLst/>
            </a:endParaRPr>
          </a:p>
        </p:txBody>
      </p:sp>
    </p:spTree>
    <p:extLst>
      <p:ext uri="{BB962C8B-B14F-4D97-AF65-F5344CB8AC3E}">
        <p14:creationId xmlns:p14="http://schemas.microsoft.com/office/powerpoint/2010/main" val="2695328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5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25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25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C7211E6-DFFD-17BC-3529-300BCFB7CC68}"/>
              </a:ext>
            </a:extLst>
          </p:cNvPr>
          <p:cNvSpPr/>
          <p:nvPr/>
        </p:nvSpPr>
        <p:spPr>
          <a:xfrm>
            <a:off x="69703" y="136824"/>
            <a:ext cx="17952854" cy="808619"/>
          </a:xfrm>
          <a:prstGeom prst="rect">
            <a:avLst/>
          </a:prstGeom>
          <a:noFill/>
        </p:spPr>
        <p:txBody>
          <a:bodyPr wrap="square" lIns="91440" tIns="45720" rIns="91440" bIns="45720">
            <a:spAutoFit/>
          </a:bodyPr>
          <a:lstStyle/>
          <a:p>
            <a:pPr>
              <a:lnSpc>
                <a:spcPct val="104000"/>
              </a:lnSpc>
            </a:pPr>
            <a:r>
              <a:rPr lang="vi-VN" sz="4800" b="1" cap="none" spc="0">
                <a:ln w="0"/>
                <a:solidFill>
                  <a:srgbClr val="D8308B"/>
                </a:solidFill>
                <a:effectLst>
                  <a:outerShdw blurRad="38100" dist="19050" dir="2700000" algn="tl" rotWithShape="0">
                    <a:schemeClr val="dk1">
                      <a:alpha val="40000"/>
                    </a:schemeClr>
                  </a:outerShdw>
                </a:effectLst>
              </a:rPr>
              <a:t>2.</a:t>
            </a:r>
            <a:r>
              <a:rPr lang="vi-VN" sz="4800" b="1" cap="none" spc="0">
                <a:ln w="0"/>
                <a:effectLst>
                  <a:outerShdw blurRad="38100" dist="19050" dir="2700000" algn="tl" rotWithShape="0">
                    <a:schemeClr val="dk1">
                      <a:alpha val="40000"/>
                    </a:schemeClr>
                  </a:outerShdw>
                </a:effectLst>
              </a:rPr>
              <a:t> Tìm 2 - 3 động từ thể hiện tình cảm, cảm xúc của em:</a:t>
            </a:r>
          </a:p>
        </p:txBody>
      </p:sp>
      <mc:AlternateContent xmlns:mc="http://schemas.openxmlformats.org/markup-compatibility/2006" xmlns:p14="http://schemas.microsoft.com/office/powerpoint/2010/main">
        <mc:Choice Requires="p14">
          <p:contentPart p14:bwMode="auto" r:id="rId3">
            <p14:nvContentPartPr>
              <p14:cNvPr id="14" name="Viết tay 13">
                <a:extLst>
                  <a:ext uri="{FF2B5EF4-FFF2-40B4-BE49-F238E27FC236}">
                    <a16:creationId xmlns:a16="http://schemas.microsoft.com/office/drawing/2014/main" id="{4157FCE6-76F1-020D-5F7A-CBAD2124511B}"/>
                  </a:ext>
                </a:extLst>
              </p14:cNvPr>
              <p14:cNvContentPartPr/>
              <p14:nvPr/>
            </p14:nvContentPartPr>
            <p14:xfrm>
              <a:off x="-1534594" y="-1317737"/>
              <a:ext cx="360" cy="360"/>
            </p14:xfrm>
          </p:contentPart>
        </mc:Choice>
        <mc:Fallback xmlns="">
          <p:pic>
            <p:nvPicPr>
              <p:cNvPr id="14" name="Viết tay 13">
                <a:extLst>
                  <a:ext uri="{FF2B5EF4-FFF2-40B4-BE49-F238E27FC236}">
                    <a16:creationId xmlns:a16="http://schemas.microsoft.com/office/drawing/2014/main" id="{4157FCE6-76F1-020D-5F7A-CBAD2124511B}"/>
                  </a:ext>
                </a:extLst>
              </p:cNvPr>
              <p:cNvPicPr/>
              <p:nvPr/>
            </p:nvPicPr>
            <p:blipFill>
              <a:blip r:embed="rId4"/>
              <a:stretch>
                <a:fillRect/>
              </a:stretch>
            </p:blipFill>
            <p:spPr>
              <a:xfrm>
                <a:off x="-1624594" y="-1497737"/>
                <a:ext cx="180000" cy="360000"/>
              </a:xfrm>
              <a:prstGeom prst="rect">
                <a:avLst/>
              </a:prstGeom>
            </p:spPr>
          </p:pic>
        </mc:Fallback>
      </mc:AlternateContent>
      <p:grpSp>
        <p:nvGrpSpPr>
          <p:cNvPr id="47" name="Nhóm 46">
            <a:extLst>
              <a:ext uri="{FF2B5EF4-FFF2-40B4-BE49-F238E27FC236}">
                <a16:creationId xmlns:a16="http://schemas.microsoft.com/office/drawing/2014/main" id="{D2085641-E94A-DEA8-FE83-0181722E2F3C}"/>
              </a:ext>
            </a:extLst>
          </p:cNvPr>
          <p:cNvGrpSpPr/>
          <p:nvPr/>
        </p:nvGrpSpPr>
        <p:grpSpPr>
          <a:xfrm>
            <a:off x="391104" y="1352026"/>
            <a:ext cx="8626952" cy="3112246"/>
            <a:chOff x="391104" y="1352026"/>
            <a:chExt cx="8626952" cy="3112246"/>
          </a:xfrm>
        </p:grpSpPr>
        <p:grpSp>
          <p:nvGrpSpPr>
            <p:cNvPr id="3" name="Group 2">
              <a:extLst>
                <a:ext uri="{FF2B5EF4-FFF2-40B4-BE49-F238E27FC236}">
                  <a16:creationId xmlns:a16="http://schemas.microsoft.com/office/drawing/2014/main" id="{702DFDE0-B8F4-05BB-11BB-97E1BC938BFA}"/>
                </a:ext>
              </a:extLst>
            </p:cNvPr>
            <p:cNvGrpSpPr/>
            <p:nvPr/>
          </p:nvGrpSpPr>
          <p:grpSpPr>
            <a:xfrm>
              <a:off x="1365102" y="1702135"/>
              <a:ext cx="7652954" cy="2762137"/>
              <a:chOff x="-20656" y="-38100"/>
              <a:chExt cx="1872097" cy="850900"/>
            </a:xfrm>
          </p:grpSpPr>
          <p:sp>
            <p:nvSpPr>
              <p:cNvPr id="4" name="Freeform 3">
                <a:extLst>
                  <a:ext uri="{FF2B5EF4-FFF2-40B4-BE49-F238E27FC236}">
                    <a16:creationId xmlns:a16="http://schemas.microsoft.com/office/drawing/2014/main" id="{0B89DD24-2578-0506-9672-0D3D64D22CC1}"/>
                  </a:ext>
                </a:extLst>
              </p:cNvPr>
              <p:cNvSpPr/>
              <p:nvPr/>
            </p:nvSpPr>
            <p:spPr>
              <a:xfrm>
                <a:off x="-20656" y="-12341"/>
                <a:ext cx="1872097" cy="306687"/>
              </a:xfrm>
              <a:custGeom>
                <a:avLst/>
                <a:gdLst/>
                <a:ahLst/>
                <a:cxnLst/>
                <a:rect l="l" t="t" r="r" b="b"/>
                <a:pathLst>
                  <a:path w="2000594" h="420141">
                    <a:moveTo>
                      <a:pt x="51980" y="0"/>
                    </a:moveTo>
                    <a:lnTo>
                      <a:pt x="1948614" y="0"/>
                    </a:lnTo>
                    <a:cubicBezTo>
                      <a:pt x="1977322" y="0"/>
                      <a:pt x="2000594" y="23272"/>
                      <a:pt x="2000594" y="51980"/>
                    </a:cubicBezTo>
                    <a:lnTo>
                      <a:pt x="2000594" y="368161"/>
                    </a:lnTo>
                    <a:cubicBezTo>
                      <a:pt x="2000594" y="381947"/>
                      <a:pt x="1995117" y="395168"/>
                      <a:pt x="1985369" y="404916"/>
                    </a:cubicBezTo>
                    <a:cubicBezTo>
                      <a:pt x="1975621" y="414665"/>
                      <a:pt x="1962400" y="420141"/>
                      <a:pt x="1948614" y="420141"/>
                    </a:cubicBezTo>
                    <a:lnTo>
                      <a:pt x="51980" y="420141"/>
                    </a:lnTo>
                    <a:cubicBezTo>
                      <a:pt x="38194" y="420141"/>
                      <a:pt x="24973" y="414665"/>
                      <a:pt x="15224" y="404916"/>
                    </a:cubicBezTo>
                    <a:cubicBezTo>
                      <a:pt x="5476" y="395168"/>
                      <a:pt x="0" y="381947"/>
                      <a:pt x="0" y="368161"/>
                    </a:cubicBezTo>
                    <a:lnTo>
                      <a:pt x="0" y="51980"/>
                    </a:lnTo>
                    <a:cubicBezTo>
                      <a:pt x="0" y="38194"/>
                      <a:pt x="5476" y="24973"/>
                      <a:pt x="15224" y="15224"/>
                    </a:cubicBezTo>
                    <a:cubicBezTo>
                      <a:pt x="24973" y="5476"/>
                      <a:pt x="38194" y="0"/>
                      <a:pt x="51980" y="0"/>
                    </a:cubicBezTo>
                    <a:close/>
                  </a:path>
                </a:pathLst>
              </a:custGeom>
              <a:gradFill rotWithShape="1">
                <a:gsLst>
                  <a:gs pos="0">
                    <a:srgbClr val="5170FF">
                      <a:alpha val="100000"/>
                    </a:srgbClr>
                  </a:gs>
                  <a:gs pos="100000">
                    <a:srgbClr val="FF66C4">
                      <a:alpha val="100000"/>
                    </a:srgbClr>
                  </a:gs>
                </a:gsLst>
                <a:lin ang="0"/>
              </a:gradFill>
            </p:spPr>
          </p:sp>
          <p:sp>
            <p:nvSpPr>
              <p:cNvPr id="5" name="TextBox 4">
                <a:extLst>
                  <a:ext uri="{FF2B5EF4-FFF2-40B4-BE49-F238E27FC236}">
                    <a16:creationId xmlns:a16="http://schemas.microsoft.com/office/drawing/2014/main" id="{DF80DE61-21BE-AED1-4C20-CF6CAD5A414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sz="1600"/>
              </a:p>
            </p:txBody>
          </p:sp>
        </p:grpSp>
        <p:sp>
          <p:nvSpPr>
            <p:cNvPr id="7" name="Freeform 5">
              <a:extLst>
                <a:ext uri="{FF2B5EF4-FFF2-40B4-BE49-F238E27FC236}">
                  <a16:creationId xmlns:a16="http://schemas.microsoft.com/office/drawing/2014/main" id="{23DFCE9C-2962-B9FA-F0FE-FE8295AEA3BD}"/>
                </a:ext>
              </a:extLst>
            </p:cNvPr>
            <p:cNvSpPr/>
            <p:nvPr/>
          </p:nvSpPr>
          <p:spPr>
            <a:xfrm>
              <a:off x="391104" y="1352026"/>
              <a:ext cx="1947997" cy="1837622"/>
            </a:xfrm>
            <a:custGeom>
              <a:avLst/>
              <a:gdLst/>
              <a:ahLst/>
              <a:cxnLst/>
              <a:rect l="l" t="t" r="r" b="b"/>
              <a:pathLst>
                <a:path w="2664150" h="2637508">
                  <a:moveTo>
                    <a:pt x="0" y="0"/>
                  </a:moveTo>
                  <a:lnTo>
                    <a:pt x="2664149" y="0"/>
                  </a:lnTo>
                  <a:lnTo>
                    <a:pt x="2664149" y="2637508"/>
                  </a:lnTo>
                  <a:lnTo>
                    <a:pt x="0" y="2637508"/>
                  </a:lnTo>
                  <a:lnTo>
                    <a:pt x="0" y="0"/>
                  </a:lnTo>
                  <a:close/>
                </a:path>
              </a:pathLst>
            </a:custGeom>
            <a:blipFill>
              <a:blip r:embed="rId5"/>
              <a:stretch>
                <a:fillRect/>
              </a:stretch>
            </a:blipFill>
          </p:spPr>
          <p:txBody>
            <a:bodyPr/>
            <a:lstStyle/>
            <a:p>
              <a:endParaRPr lang="en-US" sz="1600"/>
            </a:p>
          </p:txBody>
        </p:sp>
        <p:sp>
          <p:nvSpPr>
            <p:cNvPr id="15" name="Hình chữ nhật 14">
              <a:extLst>
                <a:ext uri="{FF2B5EF4-FFF2-40B4-BE49-F238E27FC236}">
                  <a16:creationId xmlns:a16="http://schemas.microsoft.com/office/drawing/2014/main" id="{995E1A90-33C8-6E64-F8A9-C437C2CF2A82}"/>
                </a:ext>
              </a:extLst>
            </p:cNvPr>
            <p:cNvSpPr/>
            <p:nvPr/>
          </p:nvSpPr>
          <p:spPr>
            <a:xfrm>
              <a:off x="2552137" y="1866900"/>
              <a:ext cx="6042039" cy="830997"/>
            </a:xfrm>
            <a:prstGeom prst="rect">
              <a:avLst/>
            </a:prstGeom>
            <a:noFill/>
          </p:spPr>
          <p:txBody>
            <a:bodyPr wrap="none" lIns="91440" tIns="45720" rIns="91440" bIns="45720">
              <a:spAutoFit/>
            </a:bodyPr>
            <a:lstStyle/>
            <a:p>
              <a:pPr algn="ctr"/>
              <a:r>
                <a:rPr lang="vi-VN" sz="4800" b="1" cap="none" spc="0">
                  <a:ln w="0"/>
                  <a:solidFill>
                    <a:schemeClr val="bg1"/>
                  </a:solidFill>
                  <a:effectLst>
                    <a:outerShdw blurRad="38100" dist="19050" dir="2700000" algn="tl" rotWithShape="0">
                      <a:schemeClr val="dk1">
                        <a:alpha val="40000"/>
                      </a:schemeClr>
                    </a:outerShdw>
                  </a:effectLst>
                </a:rPr>
                <a:t>Sau một tiết học vui</a:t>
              </a:r>
            </a:p>
          </p:txBody>
        </p:sp>
      </p:grpSp>
      <p:grpSp>
        <p:nvGrpSpPr>
          <p:cNvPr id="48" name="Nhóm 47">
            <a:extLst>
              <a:ext uri="{FF2B5EF4-FFF2-40B4-BE49-F238E27FC236}">
                <a16:creationId xmlns:a16="http://schemas.microsoft.com/office/drawing/2014/main" id="{40F42C09-7F17-68C1-D689-662B57E57773}"/>
              </a:ext>
            </a:extLst>
          </p:cNvPr>
          <p:cNvGrpSpPr/>
          <p:nvPr/>
        </p:nvGrpSpPr>
        <p:grpSpPr>
          <a:xfrm>
            <a:off x="9296400" y="1352026"/>
            <a:ext cx="8988132" cy="3112246"/>
            <a:chOff x="9296400" y="1352026"/>
            <a:chExt cx="8988132" cy="3112246"/>
          </a:xfrm>
        </p:grpSpPr>
        <p:grpSp>
          <p:nvGrpSpPr>
            <p:cNvPr id="33" name="Group 2">
              <a:extLst>
                <a:ext uri="{FF2B5EF4-FFF2-40B4-BE49-F238E27FC236}">
                  <a16:creationId xmlns:a16="http://schemas.microsoft.com/office/drawing/2014/main" id="{D055DCBA-859D-944E-E34B-4CD9709AD57C}"/>
                </a:ext>
              </a:extLst>
            </p:cNvPr>
            <p:cNvGrpSpPr/>
            <p:nvPr/>
          </p:nvGrpSpPr>
          <p:grpSpPr>
            <a:xfrm>
              <a:off x="10270398" y="1702135"/>
              <a:ext cx="7931299" cy="2762137"/>
              <a:chOff x="-20656" y="-38100"/>
              <a:chExt cx="1940187" cy="850900"/>
            </a:xfrm>
          </p:grpSpPr>
          <p:sp>
            <p:nvSpPr>
              <p:cNvPr id="36" name="Freeform 3">
                <a:extLst>
                  <a:ext uri="{FF2B5EF4-FFF2-40B4-BE49-F238E27FC236}">
                    <a16:creationId xmlns:a16="http://schemas.microsoft.com/office/drawing/2014/main" id="{B8793DB1-0542-21B2-BCDD-B6A3FB6B2C95}"/>
                  </a:ext>
                </a:extLst>
              </p:cNvPr>
              <p:cNvSpPr/>
              <p:nvPr/>
            </p:nvSpPr>
            <p:spPr>
              <a:xfrm>
                <a:off x="-20656" y="-12341"/>
                <a:ext cx="1940187" cy="306687"/>
              </a:xfrm>
              <a:custGeom>
                <a:avLst/>
                <a:gdLst/>
                <a:ahLst/>
                <a:cxnLst/>
                <a:rect l="l" t="t" r="r" b="b"/>
                <a:pathLst>
                  <a:path w="2000594" h="420141">
                    <a:moveTo>
                      <a:pt x="51980" y="0"/>
                    </a:moveTo>
                    <a:lnTo>
                      <a:pt x="1948614" y="0"/>
                    </a:lnTo>
                    <a:cubicBezTo>
                      <a:pt x="1977322" y="0"/>
                      <a:pt x="2000594" y="23272"/>
                      <a:pt x="2000594" y="51980"/>
                    </a:cubicBezTo>
                    <a:lnTo>
                      <a:pt x="2000594" y="368161"/>
                    </a:lnTo>
                    <a:cubicBezTo>
                      <a:pt x="2000594" y="381947"/>
                      <a:pt x="1995117" y="395168"/>
                      <a:pt x="1985369" y="404916"/>
                    </a:cubicBezTo>
                    <a:cubicBezTo>
                      <a:pt x="1975621" y="414665"/>
                      <a:pt x="1962400" y="420141"/>
                      <a:pt x="1948614" y="420141"/>
                    </a:cubicBezTo>
                    <a:lnTo>
                      <a:pt x="51980" y="420141"/>
                    </a:lnTo>
                    <a:cubicBezTo>
                      <a:pt x="38194" y="420141"/>
                      <a:pt x="24973" y="414665"/>
                      <a:pt x="15224" y="404916"/>
                    </a:cubicBezTo>
                    <a:cubicBezTo>
                      <a:pt x="5476" y="395168"/>
                      <a:pt x="0" y="381947"/>
                      <a:pt x="0" y="368161"/>
                    </a:cubicBezTo>
                    <a:lnTo>
                      <a:pt x="0" y="51980"/>
                    </a:lnTo>
                    <a:cubicBezTo>
                      <a:pt x="0" y="38194"/>
                      <a:pt x="5476" y="24973"/>
                      <a:pt x="15224" y="15224"/>
                    </a:cubicBezTo>
                    <a:cubicBezTo>
                      <a:pt x="24973" y="5476"/>
                      <a:pt x="38194" y="0"/>
                      <a:pt x="51980" y="0"/>
                    </a:cubicBezTo>
                    <a:close/>
                  </a:path>
                </a:pathLst>
              </a:custGeom>
              <a:gradFill rotWithShape="1">
                <a:gsLst>
                  <a:gs pos="0">
                    <a:srgbClr val="5170FF">
                      <a:alpha val="100000"/>
                    </a:srgbClr>
                  </a:gs>
                  <a:gs pos="100000">
                    <a:srgbClr val="FF66C4">
                      <a:alpha val="100000"/>
                    </a:srgbClr>
                  </a:gs>
                </a:gsLst>
                <a:lin ang="0"/>
              </a:gradFill>
            </p:spPr>
          </p:sp>
          <p:sp>
            <p:nvSpPr>
              <p:cNvPr id="37" name="TextBox 4">
                <a:extLst>
                  <a:ext uri="{FF2B5EF4-FFF2-40B4-BE49-F238E27FC236}">
                    <a16:creationId xmlns:a16="http://schemas.microsoft.com/office/drawing/2014/main" id="{51743656-E929-43FD-07E6-9ADC8EF4DAD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sz="1600"/>
              </a:p>
            </p:txBody>
          </p:sp>
        </p:grpSp>
        <p:sp>
          <p:nvSpPr>
            <p:cNvPr id="34" name="Freeform 5">
              <a:extLst>
                <a:ext uri="{FF2B5EF4-FFF2-40B4-BE49-F238E27FC236}">
                  <a16:creationId xmlns:a16="http://schemas.microsoft.com/office/drawing/2014/main" id="{EB6CFCEB-21D5-B5CB-EF05-A0FE70FDE0D9}"/>
                </a:ext>
              </a:extLst>
            </p:cNvPr>
            <p:cNvSpPr/>
            <p:nvPr/>
          </p:nvSpPr>
          <p:spPr>
            <a:xfrm>
              <a:off x="9296400" y="1352026"/>
              <a:ext cx="1947997" cy="1837622"/>
            </a:xfrm>
            <a:custGeom>
              <a:avLst/>
              <a:gdLst/>
              <a:ahLst/>
              <a:cxnLst/>
              <a:rect l="l" t="t" r="r" b="b"/>
              <a:pathLst>
                <a:path w="2664150" h="2637508">
                  <a:moveTo>
                    <a:pt x="0" y="0"/>
                  </a:moveTo>
                  <a:lnTo>
                    <a:pt x="2664149" y="0"/>
                  </a:lnTo>
                  <a:lnTo>
                    <a:pt x="2664149" y="2637508"/>
                  </a:lnTo>
                  <a:lnTo>
                    <a:pt x="0" y="2637508"/>
                  </a:lnTo>
                  <a:lnTo>
                    <a:pt x="0" y="0"/>
                  </a:lnTo>
                  <a:close/>
                </a:path>
              </a:pathLst>
            </a:custGeom>
            <a:blipFill>
              <a:blip r:embed="rId5"/>
              <a:stretch>
                <a:fillRect/>
              </a:stretch>
            </a:blipFill>
          </p:spPr>
          <p:txBody>
            <a:bodyPr/>
            <a:lstStyle/>
            <a:p>
              <a:endParaRPr lang="en-US" sz="1600"/>
            </a:p>
          </p:txBody>
        </p:sp>
        <p:sp>
          <p:nvSpPr>
            <p:cNvPr id="35" name="Hình chữ nhật 34">
              <a:extLst>
                <a:ext uri="{FF2B5EF4-FFF2-40B4-BE49-F238E27FC236}">
                  <a16:creationId xmlns:a16="http://schemas.microsoft.com/office/drawing/2014/main" id="{2FE49C47-68D0-2F2B-66B2-7376402D0417}"/>
                </a:ext>
              </a:extLst>
            </p:cNvPr>
            <p:cNvSpPr/>
            <p:nvPr/>
          </p:nvSpPr>
          <p:spPr>
            <a:xfrm>
              <a:off x="11125200" y="1866900"/>
              <a:ext cx="7159332" cy="830997"/>
            </a:xfrm>
            <a:prstGeom prst="rect">
              <a:avLst/>
            </a:prstGeom>
            <a:noFill/>
          </p:spPr>
          <p:txBody>
            <a:bodyPr wrap="none" lIns="91440" tIns="45720" rIns="91440" bIns="45720">
              <a:spAutoFit/>
            </a:bodyPr>
            <a:lstStyle/>
            <a:p>
              <a:pPr algn="ctr"/>
              <a:r>
                <a:rPr lang="vi-VN" sz="4800" b="1" cap="none">
                  <a:ln w="0"/>
                  <a:solidFill>
                    <a:schemeClr val="bg1"/>
                  </a:solidFill>
                  <a:effectLst>
                    <a:outerShdw blurRad="38100" dist="19050" dir="2700000" algn="tl" rotWithShape="0">
                      <a:schemeClr val="dk1">
                        <a:alpha val="40000"/>
                      </a:schemeClr>
                    </a:outerShdw>
                  </a:effectLst>
                </a:rPr>
                <a:t>Khi nhận được lời khen</a:t>
              </a:r>
            </a:p>
          </p:txBody>
        </p:sp>
      </p:grpSp>
      <p:grpSp>
        <p:nvGrpSpPr>
          <p:cNvPr id="46" name="Nhóm 45">
            <a:extLst>
              <a:ext uri="{FF2B5EF4-FFF2-40B4-BE49-F238E27FC236}">
                <a16:creationId xmlns:a16="http://schemas.microsoft.com/office/drawing/2014/main" id="{2F431ED7-F406-11A3-A9F5-B8BE6C2F429B}"/>
              </a:ext>
            </a:extLst>
          </p:cNvPr>
          <p:cNvGrpSpPr/>
          <p:nvPr/>
        </p:nvGrpSpPr>
        <p:grpSpPr>
          <a:xfrm>
            <a:off x="645141" y="5666074"/>
            <a:ext cx="16745830" cy="1837622"/>
            <a:chOff x="322970" y="4125125"/>
            <a:chExt cx="16745830" cy="1837622"/>
          </a:xfrm>
        </p:grpSpPr>
        <p:grpSp>
          <p:nvGrpSpPr>
            <p:cNvPr id="8" name="Group 6">
              <a:extLst>
                <a:ext uri="{FF2B5EF4-FFF2-40B4-BE49-F238E27FC236}">
                  <a16:creationId xmlns:a16="http://schemas.microsoft.com/office/drawing/2014/main" id="{0558047D-C865-8F30-09CF-36A389FAAB92}"/>
                </a:ext>
              </a:extLst>
            </p:cNvPr>
            <p:cNvGrpSpPr/>
            <p:nvPr/>
          </p:nvGrpSpPr>
          <p:grpSpPr>
            <a:xfrm>
              <a:off x="1113431" y="4547890"/>
              <a:ext cx="15955369" cy="1115246"/>
              <a:chOff x="0" y="0"/>
              <a:chExt cx="3438707" cy="420141"/>
            </a:xfrm>
          </p:grpSpPr>
          <p:sp>
            <p:nvSpPr>
              <p:cNvPr id="10" name="Freeform 7">
                <a:extLst>
                  <a:ext uri="{FF2B5EF4-FFF2-40B4-BE49-F238E27FC236}">
                    <a16:creationId xmlns:a16="http://schemas.microsoft.com/office/drawing/2014/main" id="{48DB6F8F-D292-DAF4-2946-B43098F1CD96}"/>
                  </a:ext>
                </a:extLst>
              </p:cNvPr>
              <p:cNvSpPr/>
              <p:nvPr/>
            </p:nvSpPr>
            <p:spPr>
              <a:xfrm>
                <a:off x="0" y="0"/>
                <a:ext cx="3438708" cy="420141"/>
              </a:xfrm>
              <a:custGeom>
                <a:avLst/>
                <a:gdLst/>
                <a:ahLst/>
                <a:cxnLst/>
                <a:rect l="l" t="t" r="r" b="b"/>
                <a:pathLst>
                  <a:path w="3438708" h="420141">
                    <a:moveTo>
                      <a:pt x="30241" y="0"/>
                    </a:moveTo>
                    <a:lnTo>
                      <a:pt x="3408466" y="0"/>
                    </a:lnTo>
                    <a:cubicBezTo>
                      <a:pt x="3416487" y="0"/>
                      <a:pt x="3424179" y="3186"/>
                      <a:pt x="3429850" y="8857"/>
                    </a:cubicBezTo>
                    <a:cubicBezTo>
                      <a:pt x="3435521" y="14529"/>
                      <a:pt x="3438708" y="22221"/>
                      <a:pt x="3438708" y="30241"/>
                    </a:cubicBezTo>
                    <a:lnTo>
                      <a:pt x="3438708" y="389900"/>
                    </a:lnTo>
                    <a:cubicBezTo>
                      <a:pt x="3438708" y="397920"/>
                      <a:pt x="3435521" y="405612"/>
                      <a:pt x="3429850" y="411284"/>
                    </a:cubicBezTo>
                    <a:cubicBezTo>
                      <a:pt x="3424179" y="416955"/>
                      <a:pt x="3416487" y="420141"/>
                      <a:pt x="3408466" y="420141"/>
                    </a:cubicBezTo>
                    <a:lnTo>
                      <a:pt x="30241" y="420141"/>
                    </a:lnTo>
                    <a:cubicBezTo>
                      <a:pt x="22221" y="420141"/>
                      <a:pt x="14529" y="416955"/>
                      <a:pt x="8857" y="411284"/>
                    </a:cubicBezTo>
                    <a:cubicBezTo>
                      <a:pt x="3186" y="405612"/>
                      <a:pt x="0" y="397920"/>
                      <a:pt x="0" y="389900"/>
                    </a:cubicBezTo>
                    <a:lnTo>
                      <a:pt x="0" y="30241"/>
                    </a:lnTo>
                    <a:cubicBezTo>
                      <a:pt x="0" y="22221"/>
                      <a:pt x="3186" y="14529"/>
                      <a:pt x="8857" y="8857"/>
                    </a:cubicBezTo>
                    <a:cubicBezTo>
                      <a:pt x="14529" y="3186"/>
                      <a:pt x="22221" y="0"/>
                      <a:pt x="30241" y="0"/>
                    </a:cubicBezTo>
                    <a:close/>
                  </a:path>
                </a:pathLst>
              </a:custGeom>
              <a:gradFill rotWithShape="1">
                <a:gsLst>
                  <a:gs pos="0">
                    <a:srgbClr val="5170FF">
                      <a:alpha val="100000"/>
                    </a:srgbClr>
                  </a:gs>
                  <a:gs pos="100000">
                    <a:srgbClr val="FF66C4">
                      <a:alpha val="100000"/>
                    </a:srgbClr>
                  </a:gs>
                </a:gsLst>
                <a:lin ang="0"/>
              </a:gradFill>
            </p:spPr>
          </p:sp>
          <p:sp>
            <p:nvSpPr>
              <p:cNvPr id="11" name="TextBox 8">
                <a:extLst>
                  <a:ext uri="{FF2B5EF4-FFF2-40B4-BE49-F238E27FC236}">
                    <a16:creationId xmlns:a16="http://schemas.microsoft.com/office/drawing/2014/main" id="{2D061770-C285-6372-8F19-1884DD8B9C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4" name="Freeform 5">
              <a:extLst>
                <a:ext uri="{FF2B5EF4-FFF2-40B4-BE49-F238E27FC236}">
                  <a16:creationId xmlns:a16="http://schemas.microsoft.com/office/drawing/2014/main" id="{865A1778-36A0-A178-FA41-D4A6933BD207}"/>
                </a:ext>
              </a:extLst>
            </p:cNvPr>
            <p:cNvSpPr/>
            <p:nvPr/>
          </p:nvSpPr>
          <p:spPr>
            <a:xfrm>
              <a:off x="322970" y="4125125"/>
              <a:ext cx="1947997" cy="1837622"/>
            </a:xfrm>
            <a:custGeom>
              <a:avLst/>
              <a:gdLst/>
              <a:ahLst/>
              <a:cxnLst/>
              <a:rect l="l" t="t" r="r" b="b"/>
              <a:pathLst>
                <a:path w="2664150" h="2637508">
                  <a:moveTo>
                    <a:pt x="0" y="0"/>
                  </a:moveTo>
                  <a:lnTo>
                    <a:pt x="2664149" y="0"/>
                  </a:lnTo>
                  <a:lnTo>
                    <a:pt x="2664149" y="2637508"/>
                  </a:lnTo>
                  <a:lnTo>
                    <a:pt x="0" y="2637508"/>
                  </a:lnTo>
                  <a:lnTo>
                    <a:pt x="0" y="0"/>
                  </a:lnTo>
                  <a:close/>
                </a:path>
              </a:pathLst>
            </a:custGeom>
            <a:blipFill>
              <a:blip r:embed="rId5"/>
              <a:stretch>
                <a:fillRect/>
              </a:stretch>
            </a:blipFill>
          </p:spPr>
          <p:txBody>
            <a:bodyPr/>
            <a:lstStyle/>
            <a:p>
              <a:endParaRPr lang="en-US" sz="1600"/>
            </a:p>
          </p:txBody>
        </p:sp>
        <p:sp>
          <p:nvSpPr>
            <p:cNvPr id="45" name="Hình chữ nhật 44">
              <a:extLst>
                <a:ext uri="{FF2B5EF4-FFF2-40B4-BE49-F238E27FC236}">
                  <a16:creationId xmlns:a16="http://schemas.microsoft.com/office/drawing/2014/main" id="{380ED710-B60B-5D14-9333-0F0D0343DFB8}"/>
                </a:ext>
              </a:extLst>
            </p:cNvPr>
            <p:cNvSpPr/>
            <p:nvPr/>
          </p:nvSpPr>
          <p:spPr>
            <a:xfrm>
              <a:off x="2211074" y="4745096"/>
              <a:ext cx="14465820" cy="830997"/>
            </a:xfrm>
            <a:prstGeom prst="rect">
              <a:avLst/>
            </a:prstGeom>
            <a:noFill/>
          </p:spPr>
          <p:txBody>
            <a:bodyPr wrap="none" lIns="91440" tIns="45720" rIns="91440" bIns="45720">
              <a:spAutoFit/>
            </a:bodyPr>
            <a:lstStyle/>
            <a:p>
              <a:r>
                <a:rPr lang="vi-VN" sz="4800" b="1" cap="none" spc="0">
                  <a:ln w="0"/>
                  <a:solidFill>
                    <a:schemeClr val="bg1"/>
                  </a:solidFill>
                  <a:effectLst>
                    <a:outerShdw blurRad="38100" dist="19050" dir="2700000" algn="tl" rotWithShape="0">
                      <a:schemeClr val="dk1">
                        <a:alpha val="40000"/>
                      </a:schemeClr>
                    </a:outerShdw>
                  </a:effectLst>
                </a:rPr>
                <a:t>Khi được nghe một bài hát hoặc câu chuyện hay</a:t>
              </a:r>
            </a:p>
          </p:txBody>
        </p:sp>
      </p:grpSp>
      <p:sp>
        <p:nvSpPr>
          <p:cNvPr id="49" name="Hình chữ nhật 48">
            <a:extLst>
              <a:ext uri="{FF2B5EF4-FFF2-40B4-BE49-F238E27FC236}">
                <a16:creationId xmlns:a16="http://schemas.microsoft.com/office/drawing/2014/main" id="{1545368F-1380-E851-941F-9A4C6560FAD3}"/>
              </a:ext>
            </a:extLst>
          </p:cNvPr>
          <p:cNvSpPr/>
          <p:nvPr/>
        </p:nvSpPr>
        <p:spPr>
          <a:xfrm>
            <a:off x="645141" y="3173911"/>
            <a:ext cx="1861407"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vui</a:t>
            </a:r>
          </a:p>
        </p:txBody>
      </p:sp>
      <p:sp>
        <p:nvSpPr>
          <p:cNvPr id="50" name="Hình chữ nhật 49">
            <a:extLst>
              <a:ext uri="{FF2B5EF4-FFF2-40B4-BE49-F238E27FC236}">
                <a16:creationId xmlns:a16="http://schemas.microsoft.com/office/drawing/2014/main" id="{19F98BC1-76DB-5D05-F6A9-3298E3E3A42F}"/>
              </a:ext>
            </a:extLst>
          </p:cNvPr>
          <p:cNvSpPr/>
          <p:nvPr/>
        </p:nvSpPr>
        <p:spPr>
          <a:xfrm>
            <a:off x="5362074" y="3122811"/>
            <a:ext cx="2544286"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thích</a:t>
            </a:r>
          </a:p>
        </p:txBody>
      </p:sp>
      <p:sp>
        <p:nvSpPr>
          <p:cNvPr id="51" name="Hình chữ nhật 50">
            <a:extLst>
              <a:ext uri="{FF2B5EF4-FFF2-40B4-BE49-F238E27FC236}">
                <a16:creationId xmlns:a16="http://schemas.microsoft.com/office/drawing/2014/main" id="{654B6775-9208-017E-4EB6-24487875D78E}"/>
              </a:ext>
            </a:extLst>
          </p:cNvPr>
          <p:cNvSpPr/>
          <p:nvPr/>
        </p:nvSpPr>
        <p:spPr>
          <a:xfrm>
            <a:off x="610611" y="4496002"/>
            <a:ext cx="3826689"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thích thú</a:t>
            </a:r>
          </a:p>
        </p:txBody>
      </p:sp>
      <p:sp>
        <p:nvSpPr>
          <p:cNvPr id="52" name="Hình chữ nhật 51">
            <a:extLst>
              <a:ext uri="{FF2B5EF4-FFF2-40B4-BE49-F238E27FC236}">
                <a16:creationId xmlns:a16="http://schemas.microsoft.com/office/drawing/2014/main" id="{5DFEE16A-63A0-F89D-62B1-F88AD5308EB4}"/>
              </a:ext>
            </a:extLst>
          </p:cNvPr>
          <p:cNvSpPr/>
          <p:nvPr/>
        </p:nvSpPr>
        <p:spPr>
          <a:xfrm>
            <a:off x="5334000" y="4489092"/>
            <a:ext cx="2715808"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thú vị</a:t>
            </a:r>
          </a:p>
        </p:txBody>
      </p:sp>
      <p:sp>
        <p:nvSpPr>
          <p:cNvPr id="53" name="Hình chữ nhật 52">
            <a:extLst>
              <a:ext uri="{FF2B5EF4-FFF2-40B4-BE49-F238E27FC236}">
                <a16:creationId xmlns:a16="http://schemas.microsoft.com/office/drawing/2014/main" id="{CCA687D5-5400-1524-8877-684A08222E80}"/>
              </a:ext>
            </a:extLst>
          </p:cNvPr>
          <p:cNvSpPr/>
          <p:nvPr/>
        </p:nvSpPr>
        <p:spPr>
          <a:xfrm>
            <a:off x="9407130" y="3173911"/>
            <a:ext cx="1861407"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vui</a:t>
            </a:r>
          </a:p>
        </p:txBody>
      </p:sp>
      <p:sp>
        <p:nvSpPr>
          <p:cNvPr id="54" name="Hình chữ nhật 53">
            <a:extLst>
              <a:ext uri="{FF2B5EF4-FFF2-40B4-BE49-F238E27FC236}">
                <a16:creationId xmlns:a16="http://schemas.microsoft.com/office/drawing/2014/main" id="{E92BC440-5426-B0B8-826F-0BCC1BD810C7}"/>
              </a:ext>
            </a:extLst>
          </p:cNvPr>
          <p:cNvSpPr/>
          <p:nvPr/>
        </p:nvSpPr>
        <p:spPr>
          <a:xfrm>
            <a:off x="14201274" y="3122811"/>
            <a:ext cx="3102131"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tự hào</a:t>
            </a:r>
          </a:p>
        </p:txBody>
      </p:sp>
      <p:sp>
        <p:nvSpPr>
          <p:cNvPr id="55" name="Hình chữ nhật 54">
            <a:extLst>
              <a:ext uri="{FF2B5EF4-FFF2-40B4-BE49-F238E27FC236}">
                <a16:creationId xmlns:a16="http://schemas.microsoft.com/office/drawing/2014/main" id="{97AE3476-2E8D-CD4B-00C1-71E5EB3CA478}"/>
              </a:ext>
            </a:extLst>
          </p:cNvPr>
          <p:cNvSpPr/>
          <p:nvPr/>
        </p:nvSpPr>
        <p:spPr>
          <a:xfrm>
            <a:off x="9372600" y="4496002"/>
            <a:ext cx="4471096"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hạnh phúc</a:t>
            </a:r>
          </a:p>
        </p:txBody>
      </p:sp>
      <p:sp>
        <p:nvSpPr>
          <p:cNvPr id="56" name="Hình chữ nhật 55">
            <a:extLst>
              <a:ext uri="{FF2B5EF4-FFF2-40B4-BE49-F238E27FC236}">
                <a16:creationId xmlns:a16="http://schemas.microsoft.com/office/drawing/2014/main" id="{8C71D207-D699-8A96-A73B-BEE8E8D279D4}"/>
              </a:ext>
            </a:extLst>
          </p:cNvPr>
          <p:cNvSpPr/>
          <p:nvPr/>
        </p:nvSpPr>
        <p:spPr>
          <a:xfrm>
            <a:off x="14173200" y="4489092"/>
            <a:ext cx="3999813"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xúc động</a:t>
            </a:r>
          </a:p>
        </p:txBody>
      </p:sp>
      <p:sp>
        <p:nvSpPr>
          <p:cNvPr id="57" name="Hình chữ nhật 56">
            <a:extLst>
              <a:ext uri="{FF2B5EF4-FFF2-40B4-BE49-F238E27FC236}">
                <a16:creationId xmlns:a16="http://schemas.microsoft.com/office/drawing/2014/main" id="{C477447F-9D64-E6E1-F5D8-F16EBA986551}"/>
              </a:ext>
            </a:extLst>
          </p:cNvPr>
          <p:cNvSpPr/>
          <p:nvPr/>
        </p:nvSpPr>
        <p:spPr>
          <a:xfrm>
            <a:off x="305811" y="7821712"/>
            <a:ext cx="3826689"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thích thú</a:t>
            </a:r>
          </a:p>
        </p:txBody>
      </p:sp>
      <p:sp>
        <p:nvSpPr>
          <p:cNvPr id="58" name="Hình chữ nhật 57">
            <a:extLst>
              <a:ext uri="{FF2B5EF4-FFF2-40B4-BE49-F238E27FC236}">
                <a16:creationId xmlns:a16="http://schemas.microsoft.com/office/drawing/2014/main" id="{DEC4C4F4-BF63-6A4C-F92B-46A72808544F}"/>
              </a:ext>
            </a:extLst>
          </p:cNvPr>
          <p:cNvSpPr/>
          <p:nvPr/>
        </p:nvSpPr>
        <p:spPr>
          <a:xfrm>
            <a:off x="5029200" y="7814802"/>
            <a:ext cx="2715808"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thú vị</a:t>
            </a:r>
          </a:p>
        </p:txBody>
      </p:sp>
      <p:sp>
        <p:nvSpPr>
          <p:cNvPr id="59" name="Hình chữ nhật 58">
            <a:extLst>
              <a:ext uri="{FF2B5EF4-FFF2-40B4-BE49-F238E27FC236}">
                <a16:creationId xmlns:a16="http://schemas.microsoft.com/office/drawing/2014/main" id="{CF5C6CFC-D972-C957-27F0-718AA4ED14CA}"/>
              </a:ext>
            </a:extLst>
          </p:cNvPr>
          <p:cNvSpPr/>
          <p:nvPr/>
        </p:nvSpPr>
        <p:spPr>
          <a:xfrm>
            <a:off x="9543826" y="7821712"/>
            <a:ext cx="4172937"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hào hứng</a:t>
            </a:r>
          </a:p>
        </p:txBody>
      </p:sp>
      <p:sp>
        <p:nvSpPr>
          <p:cNvPr id="60" name="Hình chữ nhật 59">
            <a:extLst>
              <a:ext uri="{FF2B5EF4-FFF2-40B4-BE49-F238E27FC236}">
                <a16:creationId xmlns:a16="http://schemas.microsoft.com/office/drawing/2014/main" id="{F65726AA-B404-4629-CD0C-3B04B869E46B}"/>
              </a:ext>
            </a:extLst>
          </p:cNvPr>
          <p:cNvSpPr/>
          <p:nvPr/>
        </p:nvSpPr>
        <p:spPr>
          <a:xfrm>
            <a:off x="14267215" y="7814802"/>
            <a:ext cx="3701654" cy="1015663"/>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6000" b="0" cap="none" spc="0">
                <a:ln w="0"/>
                <a:solidFill>
                  <a:schemeClr val="tx1"/>
                </a:solidFill>
                <a:effectLst>
                  <a:outerShdw blurRad="38100" dist="19050" dir="2700000" algn="tl" rotWithShape="0">
                    <a:schemeClr val="dk1">
                      <a:alpha val="40000"/>
                    </a:schemeClr>
                  </a:outerShdw>
                </a:effectLst>
              </a:rPr>
              <a:t>thư giãn</a:t>
            </a:r>
          </a:p>
        </p:txBody>
      </p:sp>
    </p:spTree>
    <p:extLst>
      <p:ext uri="{BB962C8B-B14F-4D97-AF65-F5344CB8AC3E}">
        <p14:creationId xmlns:p14="http://schemas.microsoft.com/office/powerpoint/2010/main" val="2682017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left)">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left)">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left)">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left)">
                                      <p:cBhvr>
                                        <p:cTn id="7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C7211E6-DFFD-17BC-3529-300BCFB7CC68}"/>
              </a:ext>
            </a:extLst>
          </p:cNvPr>
          <p:cNvSpPr/>
          <p:nvPr/>
        </p:nvSpPr>
        <p:spPr>
          <a:xfrm>
            <a:off x="69703" y="136824"/>
            <a:ext cx="17952854" cy="808619"/>
          </a:xfrm>
          <a:prstGeom prst="rect">
            <a:avLst/>
          </a:prstGeom>
          <a:noFill/>
        </p:spPr>
        <p:txBody>
          <a:bodyPr wrap="square" lIns="91440" tIns="45720" rIns="91440" bIns="45720">
            <a:spAutoFit/>
          </a:bodyPr>
          <a:lstStyle/>
          <a:p>
            <a:pPr>
              <a:lnSpc>
                <a:spcPct val="104000"/>
              </a:lnSpc>
            </a:pPr>
            <a:r>
              <a:rPr lang="vi-VN" sz="4800" b="1" cap="none" spc="0">
                <a:ln w="0"/>
                <a:solidFill>
                  <a:srgbClr val="D8308B"/>
                </a:solidFill>
                <a:effectLst>
                  <a:outerShdw blurRad="38100" dist="19050" dir="2700000" algn="tl" rotWithShape="0">
                    <a:schemeClr val="dk1">
                      <a:alpha val="40000"/>
                    </a:schemeClr>
                  </a:outerShdw>
                </a:effectLst>
              </a:rPr>
              <a:t>3.</a:t>
            </a:r>
            <a:r>
              <a:rPr lang="vi-VN" sz="4800" b="1" cap="none" spc="0">
                <a:ln w="0"/>
                <a:effectLst>
                  <a:outerShdw blurRad="38100" dist="19050" dir="2700000" algn="tl" rotWithShape="0">
                    <a:schemeClr val="dk1">
                      <a:alpha val="40000"/>
                    </a:schemeClr>
                  </a:outerShdw>
                </a:effectLst>
              </a:rPr>
              <a:t> Đặt 1 - 2 câu với từ ngữ tìm được ở bài tập 2</a:t>
            </a:r>
          </a:p>
        </p:txBody>
      </p:sp>
      <mc:AlternateContent xmlns:mc="http://schemas.openxmlformats.org/markup-compatibility/2006">
        <mc:Choice xmlns:p14="http://schemas.microsoft.com/office/powerpoint/2010/main" Requires="p14">
          <p:contentPart p14:bwMode="auto" r:id="rId3">
            <p14:nvContentPartPr>
              <p14:cNvPr id="14" name="Viết tay 13">
                <a:extLst>
                  <a:ext uri="{FF2B5EF4-FFF2-40B4-BE49-F238E27FC236}">
                    <a16:creationId xmlns:a16="http://schemas.microsoft.com/office/drawing/2014/main" id="{4157FCE6-76F1-020D-5F7A-CBAD2124511B}"/>
                  </a:ext>
                </a:extLst>
              </p14:cNvPr>
              <p14:cNvContentPartPr/>
              <p14:nvPr/>
            </p14:nvContentPartPr>
            <p14:xfrm>
              <a:off x="-1534594" y="-1317737"/>
              <a:ext cx="360" cy="360"/>
            </p14:xfrm>
          </p:contentPart>
        </mc:Choice>
        <mc:Fallback>
          <p:pic>
            <p:nvPicPr>
              <p:cNvPr id="14" name="Viết tay 13">
                <a:extLst>
                  <a:ext uri="{FF2B5EF4-FFF2-40B4-BE49-F238E27FC236}">
                    <a16:creationId xmlns:a16="http://schemas.microsoft.com/office/drawing/2014/main" id="{4157FCE6-76F1-020D-5F7A-CBAD2124511B}"/>
                  </a:ext>
                </a:extLst>
              </p:cNvPr>
              <p:cNvPicPr/>
              <p:nvPr/>
            </p:nvPicPr>
            <p:blipFill>
              <a:blip r:embed="rId4"/>
              <a:stretch>
                <a:fillRect/>
              </a:stretch>
            </p:blipFill>
            <p:spPr>
              <a:xfrm>
                <a:off x="-1624594" y="-1497737"/>
                <a:ext cx="180000" cy="360000"/>
              </a:xfrm>
              <a:prstGeom prst="rect">
                <a:avLst/>
              </a:prstGeom>
            </p:spPr>
          </p:pic>
        </mc:Fallback>
      </mc:AlternateContent>
      <p:sp>
        <p:nvSpPr>
          <p:cNvPr id="2" name="Hình chữ nhật 1">
            <a:extLst>
              <a:ext uri="{FF2B5EF4-FFF2-40B4-BE49-F238E27FC236}">
                <a16:creationId xmlns:a16="http://schemas.microsoft.com/office/drawing/2014/main" id="{F946D7B4-641C-63DF-7A8C-F5E9E2953FB1}"/>
              </a:ext>
            </a:extLst>
          </p:cNvPr>
          <p:cNvSpPr/>
          <p:nvPr/>
        </p:nvSpPr>
        <p:spPr>
          <a:xfrm>
            <a:off x="762000" y="1028700"/>
            <a:ext cx="1762021" cy="923330"/>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5400" b="0" cap="none" spc="0">
                <a:ln w="0"/>
                <a:solidFill>
                  <a:srgbClr val="FF0000"/>
                </a:solidFill>
                <a:effectLst>
                  <a:outerShdw blurRad="38100" dist="19050" dir="2700000" algn="tl" rotWithShape="0">
                    <a:schemeClr val="dk1">
                      <a:alpha val="40000"/>
                    </a:schemeClr>
                  </a:outerShdw>
                </a:effectLst>
              </a:rPr>
              <a:t>vui</a:t>
            </a:r>
          </a:p>
        </p:txBody>
      </p:sp>
      <p:sp>
        <p:nvSpPr>
          <p:cNvPr id="9" name="Hình chữ nhật 8">
            <a:extLst>
              <a:ext uri="{FF2B5EF4-FFF2-40B4-BE49-F238E27FC236}">
                <a16:creationId xmlns:a16="http://schemas.microsoft.com/office/drawing/2014/main" id="{14C21483-DE99-7B9A-91C1-23BABB9F20CC}"/>
              </a:ext>
            </a:extLst>
          </p:cNvPr>
          <p:cNvSpPr/>
          <p:nvPr/>
        </p:nvSpPr>
        <p:spPr>
          <a:xfrm>
            <a:off x="762000" y="2071366"/>
            <a:ext cx="8840882" cy="923330"/>
          </a:xfrm>
          <a:prstGeom prst="rect">
            <a:avLst/>
          </a:prstGeom>
          <a:noFill/>
        </p:spPr>
        <p:txBody>
          <a:bodyPr wrap="none" lIns="91440" tIns="45720" rIns="91440" bIns="45720">
            <a:spAutoFit/>
          </a:bodyPr>
          <a:lstStyle/>
          <a:p>
            <a:r>
              <a:rPr lang="vi-VN" sz="5400" b="0" cap="none" spc="0">
                <a:ln w="0"/>
                <a:solidFill>
                  <a:schemeClr val="tx1"/>
                </a:solidFill>
                <a:effectLst>
                  <a:outerShdw blurRad="38100" dist="19050" dir="2700000" algn="tl" rotWithShape="0">
                    <a:schemeClr val="dk1">
                      <a:alpha val="40000"/>
                    </a:schemeClr>
                  </a:outerShdw>
                </a:effectLst>
              </a:rPr>
              <a:t>Tiết học hôm nay thật là </a:t>
            </a:r>
            <a:r>
              <a:rPr lang="vi-VN" sz="5400" b="0" cap="none" spc="0">
                <a:ln w="0"/>
                <a:solidFill>
                  <a:srgbClr val="FF0000"/>
                </a:solidFill>
                <a:effectLst>
                  <a:outerShdw blurRad="38100" dist="19050" dir="2700000" algn="tl" rotWithShape="0">
                    <a:schemeClr val="dk1">
                      <a:alpha val="40000"/>
                    </a:schemeClr>
                  </a:outerShdw>
                </a:effectLst>
              </a:rPr>
              <a:t>vui</a:t>
            </a:r>
            <a:r>
              <a:rPr lang="vi-VN" sz="5400" b="0" cap="none" spc="0">
                <a:ln w="0"/>
                <a:solidFill>
                  <a:schemeClr val="tx1"/>
                </a:solidFill>
                <a:effectLst>
                  <a:outerShdw blurRad="38100" dist="19050" dir="2700000" algn="tl" rotWithShape="0">
                    <a:schemeClr val="dk1">
                      <a:alpha val="40000"/>
                    </a:schemeClr>
                  </a:outerShdw>
                </a:effectLst>
              </a:rPr>
              <a:t>!</a:t>
            </a:r>
          </a:p>
        </p:txBody>
      </p:sp>
      <p:sp>
        <p:nvSpPr>
          <p:cNvPr id="12" name="Hình chữ nhật 11">
            <a:extLst>
              <a:ext uri="{FF2B5EF4-FFF2-40B4-BE49-F238E27FC236}">
                <a16:creationId xmlns:a16="http://schemas.microsoft.com/office/drawing/2014/main" id="{C690B870-A2B6-8510-8CC8-E5E1C8AA1E15}"/>
              </a:ext>
            </a:extLst>
          </p:cNvPr>
          <p:cNvSpPr/>
          <p:nvPr/>
        </p:nvSpPr>
        <p:spPr>
          <a:xfrm>
            <a:off x="762000" y="2991367"/>
            <a:ext cx="2879314" cy="923330"/>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5400" b="0" cap="none" spc="0">
                <a:ln w="0"/>
                <a:solidFill>
                  <a:srgbClr val="FF0000"/>
                </a:solidFill>
                <a:effectLst>
                  <a:outerShdw blurRad="38100" dist="19050" dir="2700000" algn="tl" rotWithShape="0">
                    <a:schemeClr val="dk1">
                      <a:alpha val="40000"/>
                    </a:schemeClr>
                  </a:outerShdw>
                </a:effectLst>
              </a:rPr>
              <a:t>tự hào</a:t>
            </a:r>
          </a:p>
        </p:txBody>
      </p:sp>
      <p:sp>
        <p:nvSpPr>
          <p:cNvPr id="13" name="Hình chữ nhật 12">
            <a:extLst>
              <a:ext uri="{FF2B5EF4-FFF2-40B4-BE49-F238E27FC236}">
                <a16:creationId xmlns:a16="http://schemas.microsoft.com/office/drawing/2014/main" id="{949C0F03-66F9-DBF1-04C8-CD748126912E}"/>
              </a:ext>
            </a:extLst>
          </p:cNvPr>
          <p:cNvSpPr/>
          <p:nvPr/>
        </p:nvSpPr>
        <p:spPr>
          <a:xfrm>
            <a:off x="762000" y="4034033"/>
            <a:ext cx="17344813" cy="923330"/>
          </a:xfrm>
          <a:prstGeom prst="rect">
            <a:avLst/>
          </a:prstGeom>
          <a:noFill/>
        </p:spPr>
        <p:txBody>
          <a:bodyPr wrap="none" lIns="91440" tIns="45720" rIns="91440" bIns="45720">
            <a:spAutoFit/>
          </a:bodyPr>
          <a:lstStyle/>
          <a:p>
            <a:r>
              <a:rPr lang="vi-VN" sz="5400" b="0" cap="none" spc="0">
                <a:ln w="0"/>
                <a:solidFill>
                  <a:schemeClr val="tx1"/>
                </a:solidFill>
                <a:effectLst>
                  <a:outerShdw blurRad="38100" dist="19050" dir="2700000" algn="tl" rotWithShape="0">
                    <a:schemeClr val="dk1">
                      <a:alpha val="40000"/>
                    </a:schemeClr>
                  </a:outerShdw>
                </a:effectLst>
              </a:rPr>
              <a:t>Em rất </a:t>
            </a:r>
            <a:r>
              <a:rPr lang="vi-VN" sz="5400" b="0" cap="none" spc="0">
                <a:ln w="0"/>
                <a:solidFill>
                  <a:srgbClr val="FF0000"/>
                </a:solidFill>
                <a:effectLst>
                  <a:outerShdw blurRad="38100" dist="19050" dir="2700000" algn="tl" rotWithShape="0">
                    <a:schemeClr val="dk1">
                      <a:alpha val="40000"/>
                    </a:schemeClr>
                  </a:outerShdw>
                </a:effectLst>
              </a:rPr>
              <a:t>tự hào</a:t>
            </a:r>
            <a:r>
              <a:rPr lang="vi-VN" sz="5400" b="0" cap="none" spc="0">
                <a:ln w="0"/>
                <a:solidFill>
                  <a:schemeClr val="tx1"/>
                </a:solidFill>
                <a:effectLst>
                  <a:outerShdw blurRad="38100" dist="19050" dir="2700000" algn="tl" rotWithShape="0">
                    <a:schemeClr val="dk1">
                      <a:alpha val="40000"/>
                    </a:schemeClr>
                  </a:outerShdw>
                </a:effectLst>
              </a:rPr>
              <a:t> khi mình đạt danh hiệu học sinh xuất sắc.</a:t>
            </a:r>
          </a:p>
        </p:txBody>
      </p:sp>
      <p:sp>
        <p:nvSpPr>
          <p:cNvPr id="16" name="Hình chữ nhật 15">
            <a:extLst>
              <a:ext uri="{FF2B5EF4-FFF2-40B4-BE49-F238E27FC236}">
                <a16:creationId xmlns:a16="http://schemas.microsoft.com/office/drawing/2014/main" id="{C5D3FB7B-4872-67AE-9E9B-4124B2F6567B}"/>
              </a:ext>
            </a:extLst>
          </p:cNvPr>
          <p:cNvSpPr/>
          <p:nvPr/>
        </p:nvSpPr>
        <p:spPr>
          <a:xfrm>
            <a:off x="762000" y="5060225"/>
            <a:ext cx="2531462" cy="923330"/>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vi-VN" sz="5400" b="0" cap="none" spc="0">
                <a:ln w="0"/>
                <a:solidFill>
                  <a:srgbClr val="FF0000"/>
                </a:solidFill>
                <a:effectLst>
                  <a:outerShdw blurRad="38100" dist="19050" dir="2700000" algn="tl" rotWithShape="0">
                    <a:schemeClr val="dk1">
                      <a:alpha val="40000"/>
                    </a:schemeClr>
                  </a:outerShdw>
                </a:effectLst>
              </a:rPr>
              <a:t>thú vị</a:t>
            </a:r>
          </a:p>
        </p:txBody>
      </p:sp>
      <p:sp>
        <p:nvSpPr>
          <p:cNvPr id="17" name="Hình chữ nhật 16">
            <a:extLst>
              <a:ext uri="{FF2B5EF4-FFF2-40B4-BE49-F238E27FC236}">
                <a16:creationId xmlns:a16="http://schemas.microsoft.com/office/drawing/2014/main" id="{98578044-95E8-08BB-1CEC-9B4C7E671AFC}"/>
              </a:ext>
            </a:extLst>
          </p:cNvPr>
          <p:cNvSpPr/>
          <p:nvPr/>
        </p:nvSpPr>
        <p:spPr>
          <a:xfrm>
            <a:off x="762000" y="6102891"/>
            <a:ext cx="17260557" cy="1754326"/>
          </a:xfrm>
          <a:prstGeom prst="rect">
            <a:avLst/>
          </a:prstGeom>
          <a:noFill/>
        </p:spPr>
        <p:txBody>
          <a:bodyPr wrap="square" lIns="91440" tIns="45720" rIns="91440" bIns="45720">
            <a:spAutoFit/>
          </a:bodyPr>
          <a:lstStyle/>
          <a:p>
            <a:r>
              <a:rPr lang="vi-VN" sz="5400" b="0" cap="none" spc="0">
                <a:ln w="0"/>
                <a:solidFill>
                  <a:schemeClr val="tx1"/>
                </a:solidFill>
                <a:effectLst>
                  <a:outerShdw blurRad="38100" dist="19050" dir="2700000" algn="tl" rotWithShape="0">
                    <a:schemeClr val="dk1">
                      <a:alpha val="40000"/>
                    </a:schemeClr>
                  </a:outerShdw>
                </a:effectLst>
              </a:rPr>
              <a:t>Câu chuyện </a:t>
            </a:r>
            <a:r>
              <a:rPr lang="vi-VN" sz="5400" b="0" i="1" cap="none" spc="0">
                <a:ln w="0"/>
                <a:solidFill>
                  <a:srgbClr val="FF0000"/>
                </a:solidFill>
                <a:effectLst>
                  <a:outerShdw blurRad="38100" dist="19050" dir="2700000" algn="tl" rotWithShape="0">
                    <a:schemeClr val="dk1">
                      <a:alpha val="40000"/>
                    </a:schemeClr>
                  </a:outerShdw>
                </a:effectLst>
              </a:rPr>
              <a:t>Thử tài</a:t>
            </a:r>
            <a:r>
              <a:rPr lang="vi-VN" sz="5400" b="0" i="1" cap="none" spc="0">
                <a:ln w="0"/>
                <a:solidFill>
                  <a:schemeClr val="tx1"/>
                </a:solidFill>
                <a:effectLst>
                  <a:outerShdw blurRad="38100" dist="19050" dir="2700000" algn="tl" rotWithShape="0">
                    <a:schemeClr val="dk1">
                      <a:alpha val="40000"/>
                    </a:schemeClr>
                  </a:outerShdw>
                </a:effectLst>
              </a:rPr>
              <a:t> </a:t>
            </a:r>
            <a:r>
              <a:rPr lang="vi-VN" sz="5400" b="0" cap="none" spc="0">
                <a:ln w="0"/>
                <a:solidFill>
                  <a:schemeClr val="tx1"/>
                </a:solidFill>
                <a:effectLst>
                  <a:outerShdw blurRad="38100" dist="19050" dir="2700000" algn="tl" rotWithShape="0">
                    <a:schemeClr val="dk1">
                      <a:alpha val="40000"/>
                    </a:schemeClr>
                  </a:outerShdw>
                </a:effectLst>
              </a:rPr>
              <a:t>là một câu chuyện thú vị, đã để lại cho em nhiều bài học hữu ích.</a:t>
            </a:r>
          </a:p>
        </p:txBody>
      </p:sp>
      <p:pic>
        <p:nvPicPr>
          <p:cNvPr id="18" name="Hình ảnh 17">
            <a:extLst>
              <a:ext uri="{FF2B5EF4-FFF2-40B4-BE49-F238E27FC236}">
                <a16:creationId xmlns:a16="http://schemas.microsoft.com/office/drawing/2014/main" id="{FA8BEC9D-DFFF-5F65-D0AF-390340E29E05}"/>
              </a:ext>
            </a:extLst>
          </p:cNvPr>
          <p:cNvPicPr>
            <a:picLocks noChangeAspect="1"/>
          </p:cNvPicPr>
          <p:nvPr/>
        </p:nvPicPr>
        <p:blipFill>
          <a:blip r:embed="rId5"/>
          <a:stretch>
            <a:fillRect/>
          </a:stretch>
        </p:blipFill>
        <p:spPr>
          <a:xfrm>
            <a:off x="475765" y="7794219"/>
            <a:ext cx="6331097" cy="2333899"/>
          </a:xfrm>
          <a:prstGeom prst="rect">
            <a:avLst/>
          </a:prstGeom>
        </p:spPr>
      </p:pic>
    </p:spTree>
    <p:extLst>
      <p:ext uri="{BB962C8B-B14F-4D97-AF65-F5344CB8AC3E}">
        <p14:creationId xmlns:p14="http://schemas.microsoft.com/office/powerpoint/2010/main" val="2106020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3"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C7211E6-DFFD-17BC-3529-300BCFB7CC68}"/>
              </a:ext>
            </a:extLst>
          </p:cNvPr>
          <p:cNvSpPr/>
          <p:nvPr/>
        </p:nvSpPr>
        <p:spPr>
          <a:xfrm>
            <a:off x="69703" y="136824"/>
            <a:ext cx="17952854" cy="1576842"/>
          </a:xfrm>
          <a:prstGeom prst="rect">
            <a:avLst/>
          </a:prstGeom>
          <a:noFill/>
        </p:spPr>
        <p:txBody>
          <a:bodyPr wrap="square" lIns="91440" tIns="45720" rIns="91440" bIns="45720">
            <a:spAutoFit/>
          </a:bodyPr>
          <a:lstStyle/>
          <a:p>
            <a:pPr>
              <a:lnSpc>
                <a:spcPct val="104000"/>
              </a:lnSpc>
            </a:pPr>
            <a:r>
              <a:rPr lang="vi-VN" sz="4800" b="1" cap="none" spc="0">
                <a:ln w="0"/>
                <a:solidFill>
                  <a:srgbClr val="D8308B"/>
                </a:solidFill>
                <a:effectLst>
                  <a:outerShdw blurRad="38100" dist="19050" dir="2700000" algn="tl" rotWithShape="0">
                    <a:schemeClr val="dk1">
                      <a:alpha val="40000"/>
                    </a:schemeClr>
                  </a:outerShdw>
                </a:effectLst>
              </a:rPr>
              <a:t>4.</a:t>
            </a:r>
            <a:r>
              <a:rPr lang="vi-VN" sz="4800" b="1" cap="none" spc="0">
                <a:ln w="0"/>
                <a:effectLst>
                  <a:outerShdw blurRad="38100" dist="19050" dir="2700000" algn="tl" rotWithShape="0">
                    <a:schemeClr val="dk1">
                      <a:alpha val="40000"/>
                    </a:schemeClr>
                  </a:outerShdw>
                </a:effectLst>
              </a:rPr>
              <a:t> Thay </a:t>
            </a:r>
            <a:r>
              <a:rPr lang="vi-VN" sz="4800" cap="none" spc="0">
                <a:ln w="0"/>
                <a:solidFill>
                  <a:srgbClr val="D8308B"/>
                </a:solidFill>
                <a:effectLst>
                  <a:outerShdw blurRad="38100" dist="19050" dir="2700000" algn="tl" rotWithShape="0">
                    <a:schemeClr val="dk1">
                      <a:alpha val="40000"/>
                    </a:schemeClr>
                  </a:outerShdw>
                </a:effectLst>
                <a:sym typeface="Wingdings" panose="05000000000000000000" pitchFamily="2" charset="2"/>
              </a:rPr>
              <a:t></a:t>
            </a:r>
            <a:r>
              <a:rPr lang="vi-VN" sz="4800" cap="none" spc="0">
                <a:ln w="0"/>
                <a:solidFill>
                  <a:srgbClr val="D8308B"/>
                </a:solidFill>
                <a:effectLst>
                  <a:outerShdw blurRad="38100" dist="19050" dir="2700000" algn="tl" rotWithShape="0">
                    <a:schemeClr val="dk1">
                      <a:alpha val="40000"/>
                    </a:schemeClr>
                  </a:outerShdw>
                </a:effectLst>
              </a:rPr>
              <a:t> </a:t>
            </a:r>
            <a:r>
              <a:rPr lang="vi-VN" sz="4800" b="1">
                <a:ln w="0"/>
                <a:effectLst>
                  <a:outerShdw blurRad="38100" dist="19050" dir="2700000" algn="tl" rotWithShape="0">
                    <a:schemeClr val="dk1">
                      <a:alpha val="40000"/>
                    </a:schemeClr>
                  </a:outerShdw>
                </a:effectLst>
              </a:rPr>
              <a:t>trong đoạn văn sau bằng một động từ phù hợp trong ngoặc đơn:</a:t>
            </a:r>
          </a:p>
        </p:txBody>
      </p:sp>
      <mc:AlternateContent xmlns:mc="http://schemas.openxmlformats.org/markup-compatibility/2006">
        <mc:Choice xmlns:p14="http://schemas.microsoft.com/office/powerpoint/2010/main" Requires="p14">
          <p:contentPart p14:bwMode="auto" r:id="rId3">
            <p14:nvContentPartPr>
              <p14:cNvPr id="14" name="Viết tay 13">
                <a:extLst>
                  <a:ext uri="{FF2B5EF4-FFF2-40B4-BE49-F238E27FC236}">
                    <a16:creationId xmlns:a16="http://schemas.microsoft.com/office/drawing/2014/main" id="{4157FCE6-76F1-020D-5F7A-CBAD2124511B}"/>
                  </a:ext>
                </a:extLst>
              </p14:cNvPr>
              <p14:cNvContentPartPr/>
              <p14:nvPr/>
            </p14:nvContentPartPr>
            <p14:xfrm>
              <a:off x="-1534594" y="-1317737"/>
              <a:ext cx="360" cy="360"/>
            </p14:xfrm>
          </p:contentPart>
        </mc:Choice>
        <mc:Fallback>
          <p:pic>
            <p:nvPicPr>
              <p:cNvPr id="14" name="Viết tay 13">
                <a:extLst>
                  <a:ext uri="{FF2B5EF4-FFF2-40B4-BE49-F238E27FC236}">
                    <a16:creationId xmlns:a16="http://schemas.microsoft.com/office/drawing/2014/main" id="{4157FCE6-76F1-020D-5F7A-CBAD2124511B}"/>
                  </a:ext>
                </a:extLst>
              </p:cNvPr>
              <p:cNvPicPr/>
              <p:nvPr/>
            </p:nvPicPr>
            <p:blipFill>
              <a:blip r:embed="rId4"/>
              <a:stretch>
                <a:fillRect/>
              </a:stretch>
            </p:blipFill>
            <p:spPr>
              <a:xfrm>
                <a:off x="-1624594" y="-1497737"/>
                <a:ext cx="180000" cy="360000"/>
              </a:xfrm>
              <a:prstGeom prst="rect">
                <a:avLst/>
              </a:prstGeom>
            </p:spPr>
          </p:pic>
        </mc:Fallback>
      </mc:AlternateContent>
      <p:sp>
        <p:nvSpPr>
          <p:cNvPr id="5" name="Hình chữ nhật 4">
            <a:extLst>
              <a:ext uri="{FF2B5EF4-FFF2-40B4-BE49-F238E27FC236}">
                <a16:creationId xmlns:a16="http://schemas.microsoft.com/office/drawing/2014/main" id="{802F9394-1A6B-6C0C-41D0-FB55CBEEE9D2}"/>
              </a:ext>
            </a:extLst>
          </p:cNvPr>
          <p:cNvSpPr/>
          <p:nvPr/>
        </p:nvSpPr>
        <p:spPr>
          <a:xfrm>
            <a:off x="3886200" y="2705100"/>
            <a:ext cx="13716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C2788D58-66EC-9BA3-EEDE-9AA7AAB5FC9A}"/>
              </a:ext>
            </a:extLst>
          </p:cNvPr>
          <p:cNvSpPr/>
          <p:nvPr/>
        </p:nvSpPr>
        <p:spPr>
          <a:xfrm>
            <a:off x="12725400" y="2743200"/>
            <a:ext cx="9144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C2C5DFFD-B772-DF4C-FACC-DA15C2E94530}"/>
              </a:ext>
            </a:extLst>
          </p:cNvPr>
          <p:cNvSpPr/>
          <p:nvPr/>
        </p:nvSpPr>
        <p:spPr>
          <a:xfrm>
            <a:off x="4800600" y="4381500"/>
            <a:ext cx="13716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9">
            <a:extLst>
              <a:ext uri="{FF2B5EF4-FFF2-40B4-BE49-F238E27FC236}">
                <a16:creationId xmlns:a16="http://schemas.microsoft.com/office/drawing/2014/main" id="{C4C50D01-DFC7-F717-025F-897CBA73ED3D}"/>
              </a:ext>
            </a:extLst>
          </p:cNvPr>
          <p:cNvSpPr/>
          <p:nvPr/>
        </p:nvSpPr>
        <p:spPr>
          <a:xfrm>
            <a:off x="14249400" y="6362700"/>
            <a:ext cx="1371600" cy="631228"/>
          </a:xfrm>
          <a:prstGeom prst="rect">
            <a:avLst/>
          </a:pr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240B592C-AF6C-C719-7839-4614D43A74D2}"/>
              </a:ext>
            </a:extLst>
          </p:cNvPr>
          <p:cNvSpPr/>
          <p:nvPr/>
        </p:nvSpPr>
        <p:spPr>
          <a:xfrm>
            <a:off x="762000" y="1773346"/>
            <a:ext cx="16154399" cy="7355860"/>
          </a:xfrm>
          <a:prstGeom prst="rect">
            <a:avLst/>
          </a:prstGeom>
          <a:noFill/>
        </p:spPr>
        <p:txBody>
          <a:bodyPr wrap="square" lIns="91440" tIns="45720" rIns="91440" bIns="45720">
            <a:spAutoFit/>
          </a:bodyPr>
          <a:lstStyle/>
          <a:p>
            <a:pPr indent="722313" algn="just">
              <a:spcBef>
                <a:spcPts val="1200"/>
              </a:spcBef>
              <a:spcAft>
                <a:spcPts val="1200"/>
              </a:spcAft>
            </a:pPr>
            <a:r>
              <a:rPr lang="vi-VN" sz="5400">
                <a:ln w="0"/>
                <a:effectLst>
                  <a:outerShdw blurRad="38100" dist="19050" dir="2700000" algn="tl" rotWithShape="0">
                    <a:schemeClr val="dk1">
                      <a:alpha val="40000"/>
                    </a:schemeClr>
                  </a:outerShdw>
                </a:effectLst>
              </a:rPr>
              <a:t>Những ngày hai anh em Thành về quê nội, bố mẹ rất </a:t>
            </a:r>
            <a:r>
              <a:rPr lang="vi-VN" sz="5400">
                <a:ln w="0"/>
                <a:solidFill>
                  <a:srgbClr val="D8308B"/>
                </a:solidFill>
                <a:effectLst>
                  <a:outerShdw blurRad="38100" dist="19050" dir="2700000" algn="tl" rotWithShape="0">
                    <a:schemeClr val="dk1">
                      <a:alpha val="40000"/>
                    </a:schemeClr>
                  </a:outerShdw>
                </a:effectLst>
                <a:sym typeface="Wingdings" panose="05000000000000000000" pitchFamily="2" charset="2"/>
              </a:rPr>
              <a:t> </a:t>
            </a:r>
            <a:r>
              <a:rPr lang="vi-VN" sz="5400" i="1">
                <a:ln w="0"/>
                <a:effectLst>
                  <a:outerShdw blurRad="38100" dist="19050" dir="2700000" algn="tl" rotWithShape="0">
                    <a:schemeClr val="dk1">
                      <a:alpha val="40000"/>
                    </a:schemeClr>
                  </a:outerShdw>
                </a:effectLst>
              </a:rPr>
              <a:t>(lo, nhớ, mong)</a:t>
            </a:r>
            <a:r>
              <a:rPr lang="vi-VN" sz="5400">
                <a:ln w="0"/>
                <a:effectLst>
                  <a:outerShdw blurRad="38100" dist="19050" dir="2700000" algn="tl" rotWithShape="0">
                    <a:schemeClr val="dk1">
                      <a:alpha val="40000"/>
                    </a:schemeClr>
                  </a:outerShdw>
                </a:effectLst>
              </a:rPr>
              <a:t>. Mẹ còn </a:t>
            </a:r>
            <a:r>
              <a:rPr lang="vi-VN" sz="5400">
                <a:ln w="0"/>
                <a:solidFill>
                  <a:srgbClr val="D8308B"/>
                </a:solidFill>
                <a:effectLst>
                  <a:outerShdw blurRad="38100" dist="19050" dir="2700000" algn="tl" rotWithShape="0">
                    <a:schemeClr val="dk1">
                      <a:alpha val="40000"/>
                    </a:schemeClr>
                  </a:outerShdw>
                </a:effectLst>
                <a:sym typeface="Wingdings" panose="05000000000000000000" pitchFamily="2" charset="2"/>
              </a:rPr>
              <a:t> </a:t>
            </a:r>
            <a:r>
              <a:rPr lang="vi-VN" sz="5400" i="1">
                <a:ln w="0"/>
                <a:effectLst>
                  <a:outerShdw blurRad="38100" dist="19050" dir="2700000" algn="tl" rotWithShape="0">
                    <a:schemeClr val="dk1">
                      <a:alpha val="40000"/>
                    </a:schemeClr>
                  </a:outerShdw>
                </a:effectLst>
              </a:rPr>
              <a:t>(sợ, lo, nghĩ)</a:t>
            </a:r>
            <a:r>
              <a:rPr lang="vi-VN" sz="5400">
                <a:ln w="0"/>
                <a:effectLst>
                  <a:outerShdw blurRad="38100" dist="19050" dir="2700000" algn="tl" rotWithShape="0">
                    <a:schemeClr val="dk1">
                      <a:alpha val="40000"/>
                    </a:schemeClr>
                  </a:outerShdw>
                </a:effectLst>
              </a:rPr>
              <a:t> ông bà vất vả hơn khi phải chăm sóc các cháu. Bố thì </a:t>
            </a:r>
            <a:r>
              <a:rPr lang="vi-VN" sz="5400">
                <a:ln w="0"/>
                <a:solidFill>
                  <a:srgbClr val="D8308B"/>
                </a:solidFill>
                <a:effectLst>
                  <a:outerShdw blurRad="38100" dist="19050" dir="2700000" algn="tl" rotWithShape="0">
                    <a:schemeClr val="dk1">
                      <a:alpha val="40000"/>
                    </a:schemeClr>
                  </a:outerShdw>
                </a:effectLst>
                <a:sym typeface="Wingdings" panose="05000000000000000000" pitchFamily="2" charset="2"/>
              </a:rPr>
              <a:t> </a:t>
            </a:r>
            <a:r>
              <a:rPr lang="vi-VN" sz="5400" i="1">
                <a:ln w="0"/>
                <a:effectLst>
                  <a:outerShdw blurRad="38100" dist="19050" dir="2700000" algn="tl" rotWithShape="0">
                    <a:schemeClr val="dk1">
                      <a:alpha val="40000"/>
                    </a:schemeClr>
                  </a:outerShdw>
                </a:effectLst>
              </a:rPr>
              <a:t>(mong, nhớ, nghĩ)</a:t>
            </a:r>
            <a:r>
              <a:rPr lang="vi-VN" sz="5400">
                <a:ln w="0"/>
                <a:effectLst>
                  <a:outerShdw blurRad="38100" dist="19050" dir="2700000" algn="tl" rotWithShape="0">
                    <a:schemeClr val="dk1">
                      <a:alpha val="40000"/>
                    </a:schemeClr>
                  </a:outerShdw>
                </a:effectLst>
              </a:rPr>
              <a:t> đây là dịp hai đứa được gặp ông bà, họ hàng bên nội. </a:t>
            </a:r>
          </a:p>
          <a:p>
            <a:pPr indent="722313" algn="just">
              <a:spcBef>
                <a:spcPts val="1200"/>
              </a:spcBef>
              <a:spcAft>
                <a:spcPts val="1200"/>
              </a:spcAft>
            </a:pPr>
            <a:r>
              <a:rPr lang="vi-VN" sz="5400">
                <a:ln w="0"/>
                <a:effectLst>
                  <a:outerShdw blurRad="38100" dist="19050" dir="2700000" algn="tl" rotWithShape="0">
                    <a:schemeClr val="dk1">
                      <a:alpha val="40000"/>
                    </a:schemeClr>
                  </a:outerShdw>
                </a:effectLst>
              </a:rPr>
              <a:t>Cả hai anh em đều cảm thấy </a:t>
            </a:r>
            <a:r>
              <a:rPr lang="vi-VN" sz="5400">
                <a:ln w="0"/>
                <a:solidFill>
                  <a:srgbClr val="D8308B"/>
                </a:solidFill>
                <a:effectLst>
                  <a:outerShdw blurRad="38100" dist="19050" dir="2700000" algn="tl" rotWithShape="0">
                    <a:schemeClr val="dk1">
                      <a:alpha val="40000"/>
                    </a:schemeClr>
                  </a:outerShdw>
                </a:effectLst>
                <a:sym typeface="Wingdings" panose="05000000000000000000" pitchFamily="2" charset="2"/>
              </a:rPr>
              <a:t> </a:t>
            </a:r>
            <a:r>
              <a:rPr lang="vi-VN" sz="5400" i="1">
                <a:ln w="0"/>
                <a:effectLst>
                  <a:outerShdw blurRad="38100" dist="19050" dir="2700000" algn="tl" rotWithShape="0">
                    <a:schemeClr val="dk1">
                      <a:alpha val="40000"/>
                    </a:schemeClr>
                  </a:outerShdw>
                </a:effectLst>
              </a:rPr>
              <a:t>(vui, nhớ, tiếc)</a:t>
            </a:r>
            <a:r>
              <a:rPr lang="vi-VN" sz="5400">
                <a:ln w="0"/>
                <a:effectLst>
                  <a:outerShdw blurRad="38100" dist="19050" dir="2700000" algn="tl" rotWithShape="0">
                    <a:schemeClr val="dk1">
                      <a:alpha val="40000"/>
                    </a:schemeClr>
                  </a:outerShdw>
                </a:effectLst>
              </a:rPr>
              <a:t> khi những ngày hè trôi qua rất nhanh. </a:t>
            </a:r>
          </a:p>
          <a:p>
            <a:pPr indent="722313" algn="r">
              <a:spcBef>
                <a:spcPts val="1200"/>
              </a:spcBef>
              <a:spcAft>
                <a:spcPts val="1200"/>
              </a:spcAft>
            </a:pPr>
            <a:r>
              <a:rPr lang="vi-VN" sz="5400">
                <a:ln w="0"/>
                <a:effectLst>
                  <a:outerShdw blurRad="38100" dist="19050" dir="2700000" algn="tl" rotWithShape="0">
                    <a:schemeClr val="dk1">
                      <a:alpha val="40000"/>
                    </a:schemeClr>
                  </a:outerShdw>
                </a:effectLst>
              </a:rPr>
              <a:t>Minh Khuê</a:t>
            </a:r>
            <a:endParaRPr lang="vi-VN" sz="5400" b="0" cap="none" spc="0">
              <a:ln w="0"/>
              <a:solidFill>
                <a:schemeClr val="tx1"/>
              </a:solidFill>
              <a:effectLst>
                <a:outerShdw blurRad="38100" dist="19050" dir="2700000" algn="tl" rotWithShape="0">
                  <a:schemeClr val="dk1">
                    <a:alpha val="40000"/>
                  </a:schemeClr>
                </a:outerShdw>
              </a:effectLst>
            </a:endParaRPr>
          </a:p>
        </p:txBody>
      </p:sp>
      <p:pic>
        <p:nvPicPr>
          <p:cNvPr id="11" name="Hình ảnh 10">
            <a:extLst>
              <a:ext uri="{FF2B5EF4-FFF2-40B4-BE49-F238E27FC236}">
                <a16:creationId xmlns:a16="http://schemas.microsoft.com/office/drawing/2014/main" id="{C5A8050E-8336-13D8-95EF-9053EF4F3738}"/>
              </a:ext>
            </a:extLst>
          </p:cNvPr>
          <p:cNvPicPr>
            <a:picLocks noChangeAspect="1"/>
          </p:cNvPicPr>
          <p:nvPr/>
        </p:nvPicPr>
        <p:blipFill>
          <a:blip r:embed="rId5"/>
          <a:stretch>
            <a:fillRect/>
          </a:stretch>
        </p:blipFill>
        <p:spPr>
          <a:xfrm>
            <a:off x="475765" y="7794219"/>
            <a:ext cx="6331097" cy="2333899"/>
          </a:xfrm>
          <a:prstGeom prst="rect">
            <a:avLst/>
          </a:prstGeom>
        </p:spPr>
      </p:pic>
    </p:spTree>
    <p:extLst>
      <p:ext uri="{BB962C8B-B14F-4D97-AF65-F5344CB8AC3E}">
        <p14:creationId xmlns:p14="http://schemas.microsoft.com/office/powerpoint/2010/main" val="1884588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C7211E6-DFFD-17BC-3529-300BCFB7CC68}"/>
              </a:ext>
            </a:extLst>
          </p:cNvPr>
          <p:cNvSpPr/>
          <p:nvPr/>
        </p:nvSpPr>
        <p:spPr>
          <a:xfrm>
            <a:off x="69703" y="136824"/>
            <a:ext cx="17952854" cy="1576842"/>
          </a:xfrm>
          <a:prstGeom prst="rect">
            <a:avLst/>
          </a:prstGeom>
          <a:noFill/>
        </p:spPr>
        <p:txBody>
          <a:bodyPr wrap="square" lIns="91440" tIns="45720" rIns="91440" bIns="45720">
            <a:spAutoFit/>
          </a:bodyPr>
          <a:lstStyle/>
          <a:p>
            <a:pPr>
              <a:lnSpc>
                <a:spcPct val="104000"/>
              </a:lnSpc>
            </a:pPr>
            <a:r>
              <a:rPr lang="vi-VN" sz="4800" b="1" cap="none" spc="0">
                <a:ln w="0"/>
                <a:solidFill>
                  <a:srgbClr val="D8308B"/>
                </a:solidFill>
                <a:effectLst>
                  <a:outerShdw blurRad="38100" dist="19050" dir="2700000" algn="tl" rotWithShape="0">
                    <a:schemeClr val="dk1">
                      <a:alpha val="40000"/>
                    </a:schemeClr>
                  </a:outerShdw>
                </a:effectLst>
              </a:rPr>
              <a:t>4.</a:t>
            </a:r>
            <a:r>
              <a:rPr lang="vi-VN" sz="4800" b="1" cap="none" spc="0">
                <a:ln w="0"/>
                <a:effectLst>
                  <a:outerShdw blurRad="38100" dist="19050" dir="2700000" algn="tl" rotWithShape="0">
                    <a:schemeClr val="dk1">
                      <a:alpha val="40000"/>
                    </a:schemeClr>
                  </a:outerShdw>
                </a:effectLst>
              </a:rPr>
              <a:t> Thay </a:t>
            </a:r>
            <a:r>
              <a:rPr lang="vi-VN" sz="4800" cap="none" spc="0">
                <a:ln w="0"/>
                <a:solidFill>
                  <a:srgbClr val="D8308B"/>
                </a:solidFill>
                <a:effectLst>
                  <a:outerShdw blurRad="38100" dist="19050" dir="2700000" algn="tl" rotWithShape="0">
                    <a:schemeClr val="dk1">
                      <a:alpha val="40000"/>
                    </a:schemeClr>
                  </a:outerShdw>
                </a:effectLst>
                <a:sym typeface="Wingdings" panose="05000000000000000000" pitchFamily="2" charset="2"/>
              </a:rPr>
              <a:t></a:t>
            </a:r>
            <a:r>
              <a:rPr lang="vi-VN" sz="4800" cap="none" spc="0">
                <a:ln w="0"/>
                <a:solidFill>
                  <a:srgbClr val="D8308B"/>
                </a:solidFill>
                <a:effectLst>
                  <a:outerShdw blurRad="38100" dist="19050" dir="2700000" algn="tl" rotWithShape="0">
                    <a:schemeClr val="dk1">
                      <a:alpha val="40000"/>
                    </a:schemeClr>
                  </a:outerShdw>
                </a:effectLst>
              </a:rPr>
              <a:t> </a:t>
            </a:r>
            <a:r>
              <a:rPr lang="vi-VN" sz="4800" b="1">
                <a:ln w="0"/>
                <a:effectLst>
                  <a:outerShdw blurRad="38100" dist="19050" dir="2700000" algn="tl" rotWithShape="0">
                    <a:schemeClr val="dk1">
                      <a:alpha val="40000"/>
                    </a:schemeClr>
                  </a:outerShdw>
                </a:effectLst>
              </a:rPr>
              <a:t>trong đoạn văn sau bằng một động từ phù hợp trong ngoặc đơn:</a:t>
            </a:r>
          </a:p>
        </p:txBody>
      </p:sp>
      <mc:AlternateContent xmlns:mc="http://schemas.openxmlformats.org/markup-compatibility/2006">
        <mc:Choice xmlns:p14="http://schemas.microsoft.com/office/powerpoint/2010/main" Requires="p14">
          <p:contentPart p14:bwMode="auto" r:id="rId3">
            <p14:nvContentPartPr>
              <p14:cNvPr id="14" name="Viết tay 13">
                <a:extLst>
                  <a:ext uri="{FF2B5EF4-FFF2-40B4-BE49-F238E27FC236}">
                    <a16:creationId xmlns:a16="http://schemas.microsoft.com/office/drawing/2014/main" id="{4157FCE6-76F1-020D-5F7A-CBAD2124511B}"/>
                  </a:ext>
                </a:extLst>
              </p14:cNvPr>
              <p14:cNvContentPartPr/>
              <p14:nvPr/>
            </p14:nvContentPartPr>
            <p14:xfrm>
              <a:off x="-1534594" y="-1317737"/>
              <a:ext cx="360" cy="360"/>
            </p14:xfrm>
          </p:contentPart>
        </mc:Choice>
        <mc:Fallback>
          <p:pic>
            <p:nvPicPr>
              <p:cNvPr id="14" name="Viết tay 13">
                <a:extLst>
                  <a:ext uri="{FF2B5EF4-FFF2-40B4-BE49-F238E27FC236}">
                    <a16:creationId xmlns:a16="http://schemas.microsoft.com/office/drawing/2014/main" id="{4157FCE6-76F1-020D-5F7A-CBAD2124511B}"/>
                  </a:ext>
                </a:extLst>
              </p:cNvPr>
              <p:cNvPicPr/>
              <p:nvPr/>
            </p:nvPicPr>
            <p:blipFill>
              <a:blip r:embed="rId4"/>
              <a:stretch>
                <a:fillRect/>
              </a:stretch>
            </p:blipFill>
            <p:spPr>
              <a:xfrm>
                <a:off x="-1624594" y="-1497737"/>
                <a:ext cx="180000" cy="360000"/>
              </a:xfrm>
              <a:prstGeom prst="rect">
                <a:avLst/>
              </a:prstGeom>
            </p:spPr>
          </p:pic>
        </mc:Fallback>
      </mc:AlternateContent>
      <p:sp>
        <p:nvSpPr>
          <p:cNvPr id="4" name="Hình chữ nhật 3">
            <a:extLst>
              <a:ext uri="{FF2B5EF4-FFF2-40B4-BE49-F238E27FC236}">
                <a16:creationId xmlns:a16="http://schemas.microsoft.com/office/drawing/2014/main" id="{240B592C-AF6C-C719-7839-4614D43A74D2}"/>
              </a:ext>
            </a:extLst>
          </p:cNvPr>
          <p:cNvSpPr/>
          <p:nvPr/>
        </p:nvSpPr>
        <p:spPr>
          <a:xfrm>
            <a:off x="762000" y="1773346"/>
            <a:ext cx="16154399" cy="6524863"/>
          </a:xfrm>
          <a:prstGeom prst="rect">
            <a:avLst/>
          </a:prstGeom>
          <a:noFill/>
        </p:spPr>
        <p:txBody>
          <a:bodyPr wrap="square" lIns="91440" tIns="45720" rIns="91440" bIns="45720">
            <a:spAutoFit/>
          </a:bodyPr>
          <a:lstStyle/>
          <a:p>
            <a:pPr indent="722313" algn="just">
              <a:spcBef>
                <a:spcPts val="1200"/>
              </a:spcBef>
              <a:spcAft>
                <a:spcPts val="1200"/>
              </a:spcAft>
            </a:pPr>
            <a:r>
              <a:rPr lang="vi-VN" sz="5400">
                <a:ln w="0"/>
                <a:effectLst>
                  <a:outerShdw blurRad="38100" dist="19050" dir="2700000" algn="tl" rotWithShape="0">
                    <a:schemeClr val="dk1">
                      <a:alpha val="40000"/>
                    </a:schemeClr>
                  </a:outerShdw>
                </a:effectLst>
              </a:rPr>
              <a:t>Những ngày hai anh em Thành về quê nội, bố mẹ rất </a:t>
            </a:r>
            <a:r>
              <a:rPr lang="vi-VN" sz="5400" i="1">
                <a:ln w="0"/>
                <a:solidFill>
                  <a:srgbClr val="D8308B"/>
                </a:solidFill>
                <a:effectLst>
                  <a:outerShdw blurRad="38100" dist="19050" dir="2700000" algn="tl" rotWithShape="0">
                    <a:schemeClr val="dk1">
                      <a:alpha val="40000"/>
                    </a:schemeClr>
                  </a:outerShdw>
                </a:effectLst>
              </a:rPr>
              <a:t>nhớ</a:t>
            </a:r>
            <a:r>
              <a:rPr lang="vi-VN" sz="5400" i="1">
                <a:ln w="0"/>
                <a:effectLst>
                  <a:outerShdw blurRad="38100" dist="19050" dir="2700000" algn="tl" rotWithShape="0">
                    <a:schemeClr val="dk1">
                      <a:alpha val="40000"/>
                    </a:schemeClr>
                  </a:outerShdw>
                </a:effectLst>
              </a:rPr>
              <a:t>.</a:t>
            </a:r>
            <a:r>
              <a:rPr lang="vi-VN" sz="5400">
                <a:ln w="0"/>
                <a:effectLst>
                  <a:outerShdw blurRad="38100" dist="19050" dir="2700000" algn="tl" rotWithShape="0">
                    <a:schemeClr val="dk1">
                      <a:alpha val="40000"/>
                    </a:schemeClr>
                  </a:outerShdw>
                </a:effectLst>
              </a:rPr>
              <a:t>. Mẹ </a:t>
            </a:r>
            <a:r>
              <a:rPr lang="vi-VN" sz="5400" i="1">
                <a:ln w="0"/>
                <a:solidFill>
                  <a:srgbClr val="D8308B"/>
                </a:solidFill>
                <a:effectLst>
                  <a:outerShdw blurRad="38100" dist="19050" dir="2700000" algn="tl" rotWithShape="0">
                    <a:schemeClr val="dk1">
                      <a:alpha val="40000"/>
                    </a:schemeClr>
                  </a:outerShdw>
                </a:effectLst>
              </a:rPr>
              <a:t>lo</a:t>
            </a:r>
            <a:r>
              <a:rPr lang="vi-VN" sz="5400">
                <a:ln w="0"/>
                <a:effectLst>
                  <a:outerShdw blurRad="38100" dist="19050" dir="2700000" algn="tl" rotWithShape="0">
                    <a:schemeClr val="dk1">
                      <a:alpha val="40000"/>
                    </a:schemeClr>
                  </a:outerShdw>
                </a:effectLst>
              </a:rPr>
              <a:t> ông bà vất vả hơn khi phải chăm sóc các cháu. Bố thì </a:t>
            </a:r>
            <a:r>
              <a:rPr lang="vi-VN" sz="5400" i="1">
                <a:ln w="0"/>
                <a:solidFill>
                  <a:srgbClr val="D8308B"/>
                </a:solidFill>
                <a:effectLst>
                  <a:outerShdw blurRad="38100" dist="19050" dir="2700000" algn="tl" rotWithShape="0">
                    <a:schemeClr val="dk1">
                      <a:alpha val="40000"/>
                    </a:schemeClr>
                  </a:outerShdw>
                </a:effectLst>
              </a:rPr>
              <a:t>nghĩ</a:t>
            </a:r>
            <a:r>
              <a:rPr lang="vi-VN" sz="5400" i="1">
                <a:ln w="0"/>
                <a:effectLst>
                  <a:outerShdw blurRad="38100" dist="19050" dir="2700000" algn="tl" rotWithShape="0">
                    <a:schemeClr val="dk1">
                      <a:alpha val="40000"/>
                    </a:schemeClr>
                  </a:outerShdw>
                </a:effectLst>
              </a:rPr>
              <a:t> </a:t>
            </a:r>
            <a:r>
              <a:rPr lang="vi-VN" sz="5400">
                <a:ln w="0"/>
                <a:effectLst>
                  <a:outerShdw blurRad="38100" dist="19050" dir="2700000" algn="tl" rotWithShape="0">
                    <a:schemeClr val="dk1">
                      <a:alpha val="40000"/>
                    </a:schemeClr>
                  </a:outerShdw>
                </a:effectLst>
              </a:rPr>
              <a:t>đây là dịp hai đứa được gặp ông bà, họ hàng bên nội. </a:t>
            </a:r>
          </a:p>
          <a:p>
            <a:pPr indent="722313" algn="just">
              <a:spcBef>
                <a:spcPts val="1200"/>
              </a:spcBef>
              <a:spcAft>
                <a:spcPts val="1200"/>
              </a:spcAft>
            </a:pPr>
            <a:r>
              <a:rPr lang="vi-VN" sz="5400">
                <a:ln w="0"/>
                <a:effectLst>
                  <a:outerShdw blurRad="38100" dist="19050" dir="2700000" algn="tl" rotWithShape="0">
                    <a:schemeClr val="dk1">
                      <a:alpha val="40000"/>
                    </a:schemeClr>
                  </a:outerShdw>
                </a:effectLst>
              </a:rPr>
              <a:t>Cả hai anh em đều cảm thấy </a:t>
            </a:r>
            <a:r>
              <a:rPr lang="vi-VN" sz="5400" i="1">
                <a:ln w="0"/>
                <a:solidFill>
                  <a:srgbClr val="D8308B"/>
                </a:solidFill>
                <a:effectLst>
                  <a:outerShdw blurRad="38100" dist="19050" dir="2700000" algn="tl" rotWithShape="0">
                    <a:schemeClr val="dk1">
                      <a:alpha val="40000"/>
                    </a:schemeClr>
                  </a:outerShdw>
                </a:effectLst>
              </a:rPr>
              <a:t>tiếc</a:t>
            </a:r>
            <a:r>
              <a:rPr lang="vi-VN" sz="5400">
                <a:ln w="0"/>
                <a:effectLst>
                  <a:outerShdw blurRad="38100" dist="19050" dir="2700000" algn="tl" rotWithShape="0">
                    <a:schemeClr val="dk1">
                      <a:alpha val="40000"/>
                    </a:schemeClr>
                  </a:outerShdw>
                </a:effectLst>
              </a:rPr>
              <a:t> khi những ngày hè trôi qua rất nhanh. </a:t>
            </a:r>
          </a:p>
          <a:p>
            <a:pPr indent="722313" algn="r">
              <a:spcBef>
                <a:spcPts val="1200"/>
              </a:spcBef>
              <a:spcAft>
                <a:spcPts val="1200"/>
              </a:spcAft>
            </a:pPr>
            <a:r>
              <a:rPr lang="vi-VN" sz="5400">
                <a:ln w="0"/>
                <a:effectLst>
                  <a:outerShdw blurRad="38100" dist="19050" dir="2700000" algn="tl" rotWithShape="0">
                    <a:schemeClr val="dk1">
                      <a:alpha val="40000"/>
                    </a:schemeClr>
                  </a:outerShdw>
                </a:effectLst>
              </a:rPr>
              <a:t>Minh Khuê</a:t>
            </a:r>
            <a:endParaRPr lang="vi-VN" sz="5400" b="0" cap="none" spc="0">
              <a:ln w="0"/>
              <a:solidFill>
                <a:schemeClr val="tx1"/>
              </a:solidFill>
              <a:effectLst>
                <a:outerShdw blurRad="38100" dist="19050" dir="2700000" algn="tl" rotWithShape="0">
                  <a:schemeClr val="dk1">
                    <a:alpha val="40000"/>
                  </a:schemeClr>
                </a:outerShdw>
              </a:effectLst>
            </a:endParaRPr>
          </a:p>
        </p:txBody>
      </p:sp>
      <p:pic>
        <p:nvPicPr>
          <p:cNvPr id="2" name="Hình ảnh 1">
            <a:extLst>
              <a:ext uri="{FF2B5EF4-FFF2-40B4-BE49-F238E27FC236}">
                <a16:creationId xmlns:a16="http://schemas.microsoft.com/office/drawing/2014/main" id="{E42DECA3-7477-0EC4-00BC-5AE530EC856A}"/>
              </a:ext>
            </a:extLst>
          </p:cNvPr>
          <p:cNvPicPr>
            <a:picLocks noChangeAspect="1"/>
          </p:cNvPicPr>
          <p:nvPr/>
        </p:nvPicPr>
        <p:blipFill>
          <a:blip r:embed="rId5"/>
          <a:stretch>
            <a:fillRect/>
          </a:stretch>
        </p:blipFill>
        <p:spPr>
          <a:xfrm>
            <a:off x="475765" y="7794219"/>
            <a:ext cx="6331097" cy="2333899"/>
          </a:xfrm>
          <a:prstGeom prst="rect">
            <a:avLst/>
          </a:prstGeom>
        </p:spPr>
      </p:pic>
    </p:spTree>
    <p:extLst>
      <p:ext uri="{BB962C8B-B14F-4D97-AF65-F5344CB8AC3E}">
        <p14:creationId xmlns:p14="http://schemas.microsoft.com/office/powerpoint/2010/main" val="38655269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455</TotalTime>
  <Words>502</Words>
  <Application>Microsoft Office PowerPoint</Application>
  <PresentationFormat>Tùy chỉnh</PresentationFormat>
  <Paragraphs>74</Paragraphs>
  <Slides>11</Slides>
  <Notes>0</Notes>
  <HiddenSlides>0</HiddenSlides>
  <MMClips>0</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11</vt:i4>
      </vt:variant>
    </vt:vector>
  </HeadingPairs>
  <TitlesOfParts>
    <vt:vector size="18" baseType="lpstr">
      <vt:lpstr>#9Slide02 Noi dung dai</vt:lpstr>
      <vt:lpstr>Wingdings</vt:lpstr>
      <vt:lpstr>#9Slide02 Tieu de dai</vt:lpstr>
      <vt:lpstr>Calibri</vt:lpstr>
      <vt:lpstr>Arial</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về thăm bà</dc:title>
  <dc:subject>9Slide.vn</dc:subject>
  <dc:creator>Hi There</dc:creator>
  <dc:description>9Slide.vn</dc:description>
  <cp:lastModifiedBy>Kim Tuyền Phạm</cp:lastModifiedBy>
  <cp:revision>17</cp:revision>
  <dcterms:created xsi:type="dcterms:W3CDTF">2006-08-16T00:00:00Z</dcterms:created>
  <dcterms:modified xsi:type="dcterms:W3CDTF">2023-08-16T03:02:41Z</dcterms:modified>
  <cp:category>9Slide.vn</cp:category>
  <dc:identifier>DAFmzCJcs2c</dc:identifier>
</cp:coreProperties>
</file>